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docx" ContentType="application/vnd.openxmlformats-officedocument.wordprocessingml.document"/>
  <Override PartName="/ppt/theme/themeOverride1.xml" ContentType="application/vnd.openxmlformats-officedocument.themeOverride+xml"/>
  <Default Extension="xlsb" ContentType="application/vnd.ms-excel.sheet.binary.macroEnabled.12"/>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4" r:id="rId3"/>
    <p:sldId id="258" r:id="rId4"/>
    <p:sldId id="273" r:id="rId5"/>
    <p:sldId id="266" r:id="rId6"/>
    <p:sldId id="274" r:id="rId7"/>
    <p:sldId id="270" r:id="rId8"/>
    <p:sldId id="272" r:id="rId9"/>
    <p:sldId id="283" r:id="rId10"/>
    <p:sldId id="260" r:id="rId11"/>
    <p:sldId id="280" r:id="rId12"/>
    <p:sldId id="281" r:id="rId13"/>
    <p:sldId id="277" r:id="rId14"/>
    <p:sldId id="286" r:id="rId15"/>
    <p:sldId id="284" r:id="rId16"/>
    <p:sldId id="261" r:id="rId17"/>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 Borzoni" initials="a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212" y="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BB2A009A-0675-4049-B146-B76641884356}" type="datetimeFigureOut">
              <a:rPr lang="fr-FR"/>
              <a:pPr>
                <a:defRPr/>
              </a:pPr>
              <a:t>31/05/2016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60DBE4FB-586C-4859-9393-E86FFB2F79BD}"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cxnSp>
        <p:nvCxnSpPr>
          <p:cNvPr id="4" name="Connecteur droit 3"/>
          <p:cNvCxnSpPr/>
          <p:nvPr userDrawn="1"/>
        </p:nvCxnSpPr>
        <p:spPr>
          <a:xfrm>
            <a:off x="0" y="714375"/>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5" name="Espace réservé de la date 3"/>
          <p:cNvSpPr>
            <a:spLocks noGrp="1"/>
          </p:cNvSpPr>
          <p:nvPr>
            <p:ph type="dt" sz="half" idx="10"/>
          </p:nvPr>
        </p:nvSpPr>
        <p:spPr/>
        <p:txBody>
          <a:bodyPr/>
          <a:lstStyle>
            <a:lvl1pPr>
              <a:defRPr smtClean="0"/>
            </a:lvl1pPr>
          </a:lstStyle>
          <a:p>
            <a:pPr>
              <a:defRPr/>
            </a:pPr>
            <a:fld id="{047CA801-80AD-4EDC-B48C-D49BAD2C23E5}" type="datetime1">
              <a:rPr lang="fr-FR"/>
              <a:pPr>
                <a:defRPr/>
              </a:pPr>
              <a:t>31/05/2016</a:t>
            </a:fld>
            <a:endParaRPr lang="en-US"/>
          </a:p>
        </p:txBody>
      </p:sp>
      <p:sp>
        <p:nvSpPr>
          <p:cNvPr id="6" name="Espace réservé du pied de page 4"/>
          <p:cNvSpPr>
            <a:spLocks noGrp="1"/>
          </p:cNvSpPr>
          <p:nvPr>
            <p:ph type="ftr" sz="quarter" idx="11"/>
          </p:nvPr>
        </p:nvSpPr>
        <p:spPr/>
        <p:txBody>
          <a:bodyPr/>
          <a:lstStyle>
            <a:lvl1pPr>
              <a:defRPr/>
            </a:lvl1pPr>
          </a:lstStyle>
          <a:p>
            <a:pPr>
              <a:defRPr/>
            </a:pPr>
            <a:endParaRPr lang="en-US"/>
          </a:p>
        </p:txBody>
      </p:sp>
      <p:sp>
        <p:nvSpPr>
          <p:cNvPr id="7" name="Espace réservé du numéro de diapositive 5"/>
          <p:cNvSpPr>
            <a:spLocks noGrp="1"/>
          </p:cNvSpPr>
          <p:nvPr>
            <p:ph type="sldNum" sz="quarter" idx="12"/>
          </p:nvPr>
        </p:nvSpPr>
        <p:spPr/>
        <p:txBody>
          <a:bodyPr/>
          <a:lstStyle>
            <a:lvl1pPr>
              <a:defRPr/>
            </a:lvl1pPr>
          </a:lstStyle>
          <a:p>
            <a:pPr>
              <a:defRPr/>
            </a:pPr>
            <a:fld id="{31BFE45B-0733-4DFC-9F31-4B3E8F365EAB}" type="slidenum">
              <a:rPr lang="en-US"/>
              <a:pPr>
                <a:defRPr/>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lvl1pPr>
              <a:defRPr/>
            </a:lvl1pPr>
          </a:lstStyle>
          <a:p>
            <a:pPr>
              <a:defRPr/>
            </a:pPr>
            <a:fld id="{0CF293F8-C4EB-4202-9EDF-5F83CCAF2A3C}" type="datetime1">
              <a:rPr lang="fr-FR"/>
              <a:pPr>
                <a:defRPr/>
              </a:pPr>
              <a:t>31/05/2016</a:t>
            </a:fld>
            <a:endParaRPr lang="en-US"/>
          </a:p>
        </p:txBody>
      </p:sp>
      <p:sp>
        <p:nvSpPr>
          <p:cNvPr id="5" name="Espace réservé du pied de page 4"/>
          <p:cNvSpPr>
            <a:spLocks noGrp="1"/>
          </p:cNvSpPr>
          <p:nvPr>
            <p:ph type="ftr" sz="quarter" idx="11"/>
          </p:nvPr>
        </p:nvSpPr>
        <p:spPr/>
        <p:txBody>
          <a:bodyPr/>
          <a:lstStyle>
            <a:lvl1pPr>
              <a:defRPr/>
            </a:lvl1pPr>
          </a:lstStyle>
          <a:p>
            <a:pPr>
              <a:defRPr/>
            </a:pPr>
            <a:endParaRPr lang="en-US"/>
          </a:p>
        </p:txBody>
      </p:sp>
      <p:sp>
        <p:nvSpPr>
          <p:cNvPr id="6" name="Espace réservé du numéro de diapositive 5"/>
          <p:cNvSpPr>
            <a:spLocks noGrp="1"/>
          </p:cNvSpPr>
          <p:nvPr>
            <p:ph type="sldNum" sz="quarter" idx="12"/>
          </p:nvPr>
        </p:nvSpPr>
        <p:spPr/>
        <p:txBody>
          <a:bodyPr/>
          <a:lstStyle>
            <a:lvl1pPr>
              <a:defRPr/>
            </a:lvl1pPr>
          </a:lstStyle>
          <a:p>
            <a:pPr>
              <a:defRPr/>
            </a:pPr>
            <a:fld id="{17EDC68C-D666-4B14-AC4A-3CC4D024C2FE}" type="slidenum">
              <a:rPr lang="en-US"/>
              <a:pPr>
                <a:defRPr/>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lvl1pPr>
              <a:defRPr/>
            </a:lvl1pPr>
          </a:lstStyle>
          <a:p>
            <a:pPr>
              <a:defRPr/>
            </a:pPr>
            <a:fld id="{A11EBCA6-C5E2-49D4-9E2E-31EB09F34566}" type="datetime1">
              <a:rPr lang="fr-FR"/>
              <a:pPr>
                <a:defRPr/>
              </a:pPr>
              <a:t>31/05/2016</a:t>
            </a:fld>
            <a:endParaRPr lang="en-US"/>
          </a:p>
        </p:txBody>
      </p:sp>
      <p:sp>
        <p:nvSpPr>
          <p:cNvPr id="5" name="Espace réservé du pied de page 4"/>
          <p:cNvSpPr>
            <a:spLocks noGrp="1"/>
          </p:cNvSpPr>
          <p:nvPr>
            <p:ph type="ftr" sz="quarter" idx="11"/>
          </p:nvPr>
        </p:nvSpPr>
        <p:spPr/>
        <p:txBody>
          <a:bodyPr/>
          <a:lstStyle>
            <a:lvl1pPr>
              <a:defRPr/>
            </a:lvl1pPr>
          </a:lstStyle>
          <a:p>
            <a:pPr>
              <a:defRPr/>
            </a:pPr>
            <a:endParaRPr lang="en-US"/>
          </a:p>
        </p:txBody>
      </p:sp>
      <p:sp>
        <p:nvSpPr>
          <p:cNvPr id="6" name="Espace réservé du numéro de diapositive 5"/>
          <p:cNvSpPr>
            <a:spLocks noGrp="1"/>
          </p:cNvSpPr>
          <p:nvPr>
            <p:ph type="sldNum" sz="quarter" idx="12"/>
          </p:nvPr>
        </p:nvSpPr>
        <p:spPr/>
        <p:txBody>
          <a:bodyPr/>
          <a:lstStyle>
            <a:lvl1pPr>
              <a:defRPr/>
            </a:lvl1pPr>
          </a:lstStyle>
          <a:p>
            <a:pPr>
              <a:defRPr/>
            </a:pPr>
            <a:fld id="{D4C4CF4F-28BF-4AF0-BD5F-529738491C92}" type="slidenum">
              <a:rPr lang="en-US"/>
              <a:pPr>
                <a:defRPr/>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lvl1pPr>
              <a:defRPr/>
            </a:lvl1pPr>
          </a:lstStyle>
          <a:p>
            <a:pPr>
              <a:defRPr/>
            </a:pPr>
            <a:fld id="{0ADCEDBF-505D-449C-8EB7-B105ED32F220}" type="datetime1">
              <a:rPr lang="fr-FR"/>
              <a:pPr>
                <a:defRPr/>
              </a:pPr>
              <a:t>31/05/2016</a:t>
            </a:fld>
            <a:endParaRPr lang="en-US"/>
          </a:p>
        </p:txBody>
      </p:sp>
      <p:sp>
        <p:nvSpPr>
          <p:cNvPr id="5" name="Espace réservé du pied de page 4"/>
          <p:cNvSpPr>
            <a:spLocks noGrp="1"/>
          </p:cNvSpPr>
          <p:nvPr>
            <p:ph type="ftr" sz="quarter" idx="11"/>
          </p:nvPr>
        </p:nvSpPr>
        <p:spPr/>
        <p:txBody>
          <a:bodyPr/>
          <a:lstStyle>
            <a:lvl1pPr>
              <a:defRPr/>
            </a:lvl1pPr>
          </a:lstStyle>
          <a:p>
            <a:pPr>
              <a:defRPr/>
            </a:pPr>
            <a:endParaRPr lang="en-US"/>
          </a:p>
        </p:txBody>
      </p:sp>
      <p:sp>
        <p:nvSpPr>
          <p:cNvPr id="6" name="Espace réservé du numéro de diapositive 5"/>
          <p:cNvSpPr>
            <a:spLocks noGrp="1"/>
          </p:cNvSpPr>
          <p:nvPr>
            <p:ph type="sldNum" sz="quarter" idx="12"/>
          </p:nvPr>
        </p:nvSpPr>
        <p:spPr/>
        <p:txBody>
          <a:bodyPr/>
          <a:lstStyle>
            <a:lvl1pPr>
              <a:defRPr/>
            </a:lvl1pPr>
          </a:lstStyle>
          <a:p>
            <a:pPr>
              <a:defRPr/>
            </a:pPr>
            <a:fld id="{2EF7D8F3-FC03-4AEB-8F18-DB00430CF561}" type="slidenum">
              <a:rPr lang="en-US"/>
              <a:pPr>
                <a:defRPr/>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25299E76-0713-4871-8574-2629438C1030}" type="datetime1">
              <a:rPr lang="fr-FR"/>
              <a:pPr>
                <a:defRPr/>
              </a:pPr>
              <a:t>31/05/2016</a:t>
            </a:fld>
            <a:endParaRPr lang="en-US"/>
          </a:p>
        </p:txBody>
      </p:sp>
      <p:sp>
        <p:nvSpPr>
          <p:cNvPr id="5" name="Espace réservé du pied de page 4"/>
          <p:cNvSpPr>
            <a:spLocks noGrp="1"/>
          </p:cNvSpPr>
          <p:nvPr>
            <p:ph type="ftr" sz="quarter" idx="11"/>
          </p:nvPr>
        </p:nvSpPr>
        <p:spPr/>
        <p:txBody>
          <a:bodyPr/>
          <a:lstStyle>
            <a:lvl1pPr>
              <a:defRPr/>
            </a:lvl1pPr>
          </a:lstStyle>
          <a:p>
            <a:pPr>
              <a:defRPr/>
            </a:pPr>
            <a:endParaRPr lang="en-US"/>
          </a:p>
        </p:txBody>
      </p:sp>
      <p:sp>
        <p:nvSpPr>
          <p:cNvPr id="6" name="Espace réservé du numéro de diapositive 5"/>
          <p:cNvSpPr>
            <a:spLocks noGrp="1"/>
          </p:cNvSpPr>
          <p:nvPr>
            <p:ph type="sldNum" sz="quarter" idx="12"/>
          </p:nvPr>
        </p:nvSpPr>
        <p:spPr/>
        <p:txBody>
          <a:bodyPr/>
          <a:lstStyle>
            <a:lvl1pPr>
              <a:defRPr/>
            </a:lvl1pPr>
          </a:lstStyle>
          <a:p>
            <a:pPr>
              <a:defRPr/>
            </a:pPr>
            <a:fld id="{95674E39-8E2E-4BF9-86A1-837C9DA6D7AE}" type="slidenum">
              <a:rPr lang="en-US"/>
              <a:pPr>
                <a:defRPr/>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3"/>
          <p:cNvSpPr>
            <a:spLocks noGrp="1"/>
          </p:cNvSpPr>
          <p:nvPr>
            <p:ph type="dt" sz="half" idx="10"/>
          </p:nvPr>
        </p:nvSpPr>
        <p:spPr/>
        <p:txBody>
          <a:bodyPr/>
          <a:lstStyle>
            <a:lvl1pPr>
              <a:defRPr/>
            </a:lvl1pPr>
          </a:lstStyle>
          <a:p>
            <a:pPr>
              <a:defRPr/>
            </a:pPr>
            <a:fld id="{3CF4D8AD-72B6-4EBF-BBF8-1D7904291961}" type="datetime1">
              <a:rPr lang="fr-FR"/>
              <a:pPr>
                <a:defRPr/>
              </a:pPr>
              <a:t>31/05/2016</a:t>
            </a:fld>
            <a:endParaRPr lang="en-US"/>
          </a:p>
        </p:txBody>
      </p:sp>
      <p:sp>
        <p:nvSpPr>
          <p:cNvPr id="6" name="Espace réservé du pied de page 4"/>
          <p:cNvSpPr>
            <a:spLocks noGrp="1"/>
          </p:cNvSpPr>
          <p:nvPr>
            <p:ph type="ftr" sz="quarter" idx="11"/>
          </p:nvPr>
        </p:nvSpPr>
        <p:spPr/>
        <p:txBody>
          <a:bodyPr/>
          <a:lstStyle>
            <a:lvl1pPr>
              <a:defRPr/>
            </a:lvl1pPr>
          </a:lstStyle>
          <a:p>
            <a:pPr>
              <a:defRPr/>
            </a:pPr>
            <a:endParaRPr lang="en-US"/>
          </a:p>
        </p:txBody>
      </p:sp>
      <p:sp>
        <p:nvSpPr>
          <p:cNvPr id="7" name="Espace réservé du numéro de diapositive 5"/>
          <p:cNvSpPr>
            <a:spLocks noGrp="1"/>
          </p:cNvSpPr>
          <p:nvPr>
            <p:ph type="sldNum" sz="quarter" idx="12"/>
          </p:nvPr>
        </p:nvSpPr>
        <p:spPr/>
        <p:txBody>
          <a:bodyPr/>
          <a:lstStyle>
            <a:lvl1pPr>
              <a:defRPr/>
            </a:lvl1pPr>
          </a:lstStyle>
          <a:p>
            <a:pPr>
              <a:defRPr/>
            </a:pPr>
            <a:fld id="{F11512CA-E7A7-438E-BE24-8AC5E7F9E6BC}" type="slidenum">
              <a:rPr lang="en-US"/>
              <a:pPr>
                <a:defRPr/>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3"/>
          <p:cNvSpPr>
            <a:spLocks noGrp="1"/>
          </p:cNvSpPr>
          <p:nvPr>
            <p:ph type="dt" sz="half" idx="10"/>
          </p:nvPr>
        </p:nvSpPr>
        <p:spPr/>
        <p:txBody>
          <a:bodyPr/>
          <a:lstStyle>
            <a:lvl1pPr>
              <a:defRPr/>
            </a:lvl1pPr>
          </a:lstStyle>
          <a:p>
            <a:pPr>
              <a:defRPr/>
            </a:pPr>
            <a:fld id="{3C06D407-B364-4A13-B119-E8211BF44177}" type="datetime1">
              <a:rPr lang="fr-FR"/>
              <a:pPr>
                <a:defRPr/>
              </a:pPr>
              <a:t>31/05/2016</a:t>
            </a:fld>
            <a:endParaRPr lang="en-US"/>
          </a:p>
        </p:txBody>
      </p:sp>
      <p:sp>
        <p:nvSpPr>
          <p:cNvPr id="8" name="Espace réservé du pied de page 4"/>
          <p:cNvSpPr>
            <a:spLocks noGrp="1"/>
          </p:cNvSpPr>
          <p:nvPr>
            <p:ph type="ftr" sz="quarter" idx="11"/>
          </p:nvPr>
        </p:nvSpPr>
        <p:spPr/>
        <p:txBody>
          <a:bodyPr/>
          <a:lstStyle>
            <a:lvl1pPr>
              <a:defRPr/>
            </a:lvl1pPr>
          </a:lstStyle>
          <a:p>
            <a:pPr>
              <a:defRPr/>
            </a:pPr>
            <a:endParaRPr lang="en-US"/>
          </a:p>
        </p:txBody>
      </p:sp>
      <p:sp>
        <p:nvSpPr>
          <p:cNvPr id="9" name="Espace réservé du numéro de diapositive 5"/>
          <p:cNvSpPr>
            <a:spLocks noGrp="1"/>
          </p:cNvSpPr>
          <p:nvPr>
            <p:ph type="sldNum" sz="quarter" idx="12"/>
          </p:nvPr>
        </p:nvSpPr>
        <p:spPr/>
        <p:txBody>
          <a:bodyPr/>
          <a:lstStyle>
            <a:lvl1pPr>
              <a:defRPr/>
            </a:lvl1pPr>
          </a:lstStyle>
          <a:p>
            <a:pPr>
              <a:defRPr/>
            </a:pPr>
            <a:fld id="{FAC26069-9C1A-431D-B7E8-C9B2CBC03700}" type="slidenum">
              <a:rPr lang="en-US"/>
              <a:pPr>
                <a:defRPr/>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3"/>
          <p:cNvSpPr>
            <a:spLocks noGrp="1"/>
          </p:cNvSpPr>
          <p:nvPr>
            <p:ph type="dt" sz="half" idx="10"/>
          </p:nvPr>
        </p:nvSpPr>
        <p:spPr/>
        <p:txBody>
          <a:bodyPr/>
          <a:lstStyle>
            <a:lvl1pPr>
              <a:defRPr/>
            </a:lvl1pPr>
          </a:lstStyle>
          <a:p>
            <a:pPr>
              <a:defRPr/>
            </a:pPr>
            <a:fld id="{5C2E869C-AC81-4FF5-A981-404AB7FFE1DC}" type="datetime1">
              <a:rPr lang="fr-FR"/>
              <a:pPr>
                <a:defRPr/>
              </a:pPr>
              <a:t>31/05/2016</a:t>
            </a:fld>
            <a:endParaRPr lang="en-US"/>
          </a:p>
        </p:txBody>
      </p:sp>
      <p:sp>
        <p:nvSpPr>
          <p:cNvPr id="4" name="Espace réservé du pied de page 4"/>
          <p:cNvSpPr>
            <a:spLocks noGrp="1"/>
          </p:cNvSpPr>
          <p:nvPr>
            <p:ph type="ftr" sz="quarter" idx="11"/>
          </p:nvPr>
        </p:nvSpPr>
        <p:spPr/>
        <p:txBody>
          <a:bodyPr/>
          <a:lstStyle>
            <a:lvl1pPr>
              <a:defRPr/>
            </a:lvl1pPr>
          </a:lstStyle>
          <a:p>
            <a:pPr>
              <a:defRPr/>
            </a:pPr>
            <a:endParaRPr lang="en-US"/>
          </a:p>
        </p:txBody>
      </p:sp>
      <p:sp>
        <p:nvSpPr>
          <p:cNvPr id="5" name="Espace réservé du numéro de diapositive 5"/>
          <p:cNvSpPr>
            <a:spLocks noGrp="1"/>
          </p:cNvSpPr>
          <p:nvPr>
            <p:ph type="sldNum" sz="quarter" idx="12"/>
          </p:nvPr>
        </p:nvSpPr>
        <p:spPr/>
        <p:txBody>
          <a:bodyPr/>
          <a:lstStyle>
            <a:lvl1pPr>
              <a:defRPr/>
            </a:lvl1pPr>
          </a:lstStyle>
          <a:p>
            <a:pPr>
              <a:defRPr/>
            </a:pPr>
            <a:fld id="{7F62E234-0CDC-46E1-83CA-53A148F03F2B}"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cxnSp>
        <p:nvCxnSpPr>
          <p:cNvPr id="2" name="Connecteur droit 1"/>
          <p:cNvCxnSpPr/>
          <p:nvPr userDrawn="1"/>
        </p:nvCxnSpPr>
        <p:spPr>
          <a:xfrm>
            <a:off x="0" y="714375"/>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3" name="Espace réservé de la date 1"/>
          <p:cNvSpPr>
            <a:spLocks noGrp="1"/>
          </p:cNvSpPr>
          <p:nvPr>
            <p:ph type="dt" sz="half" idx="10"/>
          </p:nvPr>
        </p:nvSpPr>
        <p:spPr/>
        <p:txBody>
          <a:bodyPr/>
          <a:lstStyle>
            <a:lvl1pPr>
              <a:defRPr smtClean="0"/>
            </a:lvl1pPr>
          </a:lstStyle>
          <a:p>
            <a:pPr>
              <a:defRPr/>
            </a:pPr>
            <a:fld id="{248F5876-FE8C-4C4D-A3AC-B00F9ABD1060}" type="datetime1">
              <a:rPr lang="fr-FR"/>
              <a:pPr>
                <a:defRPr/>
              </a:pPr>
              <a:t>31/05/2016</a:t>
            </a:fld>
            <a:endParaRPr lang="en-US"/>
          </a:p>
        </p:txBody>
      </p:sp>
      <p:sp>
        <p:nvSpPr>
          <p:cNvPr id="4" name="Espace réservé du pied de page 2"/>
          <p:cNvSpPr>
            <a:spLocks noGrp="1"/>
          </p:cNvSpPr>
          <p:nvPr>
            <p:ph type="ftr" sz="quarter" idx="11"/>
          </p:nvPr>
        </p:nvSpPr>
        <p:spPr/>
        <p:txBody>
          <a:bodyPr/>
          <a:lstStyle>
            <a:lvl1pPr>
              <a:defRPr/>
            </a:lvl1pPr>
          </a:lstStyle>
          <a:p>
            <a:pPr>
              <a:defRPr/>
            </a:pPr>
            <a:endParaRPr lang="en-US"/>
          </a:p>
        </p:txBody>
      </p:sp>
      <p:sp>
        <p:nvSpPr>
          <p:cNvPr id="5" name="Espace réservé du numéro de diapositive 3"/>
          <p:cNvSpPr>
            <a:spLocks noGrp="1"/>
          </p:cNvSpPr>
          <p:nvPr>
            <p:ph type="sldNum" sz="quarter" idx="12"/>
          </p:nvPr>
        </p:nvSpPr>
        <p:spPr/>
        <p:txBody>
          <a:bodyPr/>
          <a:lstStyle>
            <a:lvl1pPr>
              <a:defRPr/>
            </a:lvl1pPr>
          </a:lstStyle>
          <a:p>
            <a:pPr>
              <a:defRPr/>
            </a:pPr>
            <a:fld id="{7E964BD5-FF91-42F6-BF83-FC9BF99AACCB}" type="slidenum">
              <a:rPr lang="en-US"/>
              <a:pPr>
                <a:defRPr/>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DD3A0270-6B62-4595-A196-437BC8DDF44F}" type="datetime1">
              <a:rPr lang="fr-FR"/>
              <a:pPr>
                <a:defRPr/>
              </a:pPr>
              <a:t>31/05/2016</a:t>
            </a:fld>
            <a:endParaRPr lang="en-US"/>
          </a:p>
        </p:txBody>
      </p:sp>
      <p:sp>
        <p:nvSpPr>
          <p:cNvPr id="6" name="Espace réservé du pied de page 4"/>
          <p:cNvSpPr>
            <a:spLocks noGrp="1"/>
          </p:cNvSpPr>
          <p:nvPr>
            <p:ph type="ftr" sz="quarter" idx="11"/>
          </p:nvPr>
        </p:nvSpPr>
        <p:spPr/>
        <p:txBody>
          <a:bodyPr/>
          <a:lstStyle>
            <a:lvl1pPr>
              <a:defRPr/>
            </a:lvl1pPr>
          </a:lstStyle>
          <a:p>
            <a:pPr>
              <a:defRPr/>
            </a:pPr>
            <a:endParaRPr lang="en-US"/>
          </a:p>
        </p:txBody>
      </p:sp>
      <p:sp>
        <p:nvSpPr>
          <p:cNvPr id="7" name="Espace réservé du numéro de diapositive 5"/>
          <p:cNvSpPr>
            <a:spLocks noGrp="1"/>
          </p:cNvSpPr>
          <p:nvPr>
            <p:ph type="sldNum" sz="quarter" idx="12"/>
          </p:nvPr>
        </p:nvSpPr>
        <p:spPr/>
        <p:txBody>
          <a:bodyPr/>
          <a:lstStyle>
            <a:lvl1pPr>
              <a:defRPr/>
            </a:lvl1pPr>
          </a:lstStyle>
          <a:p>
            <a:pPr>
              <a:defRPr/>
            </a:pPr>
            <a:fld id="{AAE76BEC-3DF5-46D4-B83F-459FD49838C8}" type="slidenum">
              <a:rPr lang="en-US"/>
              <a:pPr>
                <a:defRPr/>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42B81DC4-CDA1-4FAB-9E13-601D9A5D5586}" type="datetime1">
              <a:rPr lang="fr-FR"/>
              <a:pPr>
                <a:defRPr/>
              </a:pPr>
              <a:t>31/05/2016</a:t>
            </a:fld>
            <a:endParaRPr lang="en-US"/>
          </a:p>
        </p:txBody>
      </p:sp>
      <p:sp>
        <p:nvSpPr>
          <p:cNvPr id="6" name="Espace réservé du pied de page 4"/>
          <p:cNvSpPr>
            <a:spLocks noGrp="1"/>
          </p:cNvSpPr>
          <p:nvPr>
            <p:ph type="ftr" sz="quarter" idx="11"/>
          </p:nvPr>
        </p:nvSpPr>
        <p:spPr/>
        <p:txBody>
          <a:bodyPr/>
          <a:lstStyle>
            <a:lvl1pPr>
              <a:defRPr/>
            </a:lvl1pPr>
          </a:lstStyle>
          <a:p>
            <a:pPr>
              <a:defRPr/>
            </a:pPr>
            <a:endParaRPr lang="en-US"/>
          </a:p>
        </p:txBody>
      </p:sp>
      <p:sp>
        <p:nvSpPr>
          <p:cNvPr id="7" name="Espace réservé du numéro de diapositive 5"/>
          <p:cNvSpPr>
            <a:spLocks noGrp="1"/>
          </p:cNvSpPr>
          <p:nvPr>
            <p:ph type="sldNum" sz="quarter" idx="12"/>
          </p:nvPr>
        </p:nvSpPr>
        <p:spPr/>
        <p:txBody>
          <a:bodyPr/>
          <a:lstStyle>
            <a:lvl1pPr>
              <a:defRPr/>
            </a:lvl1pPr>
          </a:lstStyle>
          <a:p>
            <a:pPr>
              <a:defRPr/>
            </a:pPr>
            <a:fld id="{FB34EDD5-C2F3-4CFE-A0D6-1F95B306E52D}" type="slidenum">
              <a:rPr lang="en-US"/>
              <a:pPr>
                <a:defRPr/>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en-US" smtClean="0"/>
          </a:p>
        </p:txBody>
      </p:sp>
      <p:sp>
        <p:nvSpPr>
          <p:cNvPr id="3075"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C459FB1B-24F7-477A-90A7-EA8014821DE6}" type="datetime1">
              <a:rPr lang="fr-FR"/>
              <a:pPr>
                <a:defRPr/>
              </a:pPr>
              <a:t>31/05/2016</a:t>
            </a:fld>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624C220D-A5BE-452B-8769-2D1CBB684073}" type="slidenum">
              <a:rPr lang="en-US"/>
              <a:pPr>
                <a:defRPr/>
              </a:pPr>
              <a:t>‹N°›</a:t>
            </a:fld>
            <a:endParaRPr lang="en-US"/>
          </a:p>
        </p:txBody>
      </p:sp>
      <p:pic>
        <p:nvPicPr>
          <p:cNvPr id="3079" name="Grafik 3" descr="gizlogo-unternehmen-de-rgb"/>
          <p:cNvPicPr>
            <a:picLocks noChangeAspect="1" noChangeArrowheads="1"/>
          </p:cNvPicPr>
          <p:nvPr userDrawn="1"/>
        </p:nvPicPr>
        <p:blipFill>
          <a:blip r:embed="rId13" cstate="print"/>
          <a:srcRect/>
          <a:stretch>
            <a:fillRect/>
          </a:stretch>
        </p:blipFill>
        <p:spPr bwMode="auto">
          <a:xfrm>
            <a:off x="0" y="0"/>
            <a:ext cx="2152650" cy="895350"/>
          </a:xfrm>
          <a:prstGeom prst="rect">
            <a:avLst/>
          </a:prstGeom>
          <a:noFill/>
          <a:ln w="9525">
            <a:noFill/>
            <a:miter lim="800000"/>
            <a:headEnd/>
            <a:tailEnd/>
          </a:ln>
        </p:spPr>
      </p:pic>
      <p:pic>
        <p:nvPicPr>
          <p:cNvPr id="3080" name="Grafik 7" descr="logo ANME 2014"/>
          <p:cNvPicPr>
            <a:picLocks noChangeAspect="1" noChangeArrowheads="1"/>
          </p:cNvPicPr>
          <p:nvPr userDrawn="1"/>
        </p:nvPicPr>
        <p:blipFill>
          <a:blip r:embed="rId14" cstate="print"/>
          <a:srcRect/>
          <a:stretch>
            <a:fillRect/>
          </a:stretch>
        </p:blipFill>
        <p:spPr bwMode="auto">
          <a:xfrm>
            <a:off x="3792463" y="0"/>
            <a:ext cx="1571625" cy="717550"/>
          </a:xfrm>
          <a:prstGeom prst="rect">
            <a:avLst/>
          </a:prstGeom>
          <a:noFill/>
          <a:ln w="9525">
            <a:noFill/>
            <a:miter lim="800000"/>
            <a:headEnd/>
            <a:tailEnd/>
          </a:ln>
        </p:spPr>
      </p:pic>
      <p:pic>
        <p:nvPicPr>
          <p:cNvPr id="3082" name="Picture 2"/>
          <p:cNvPicPr>
            <a:picLocks noChangeAspect="1" noChangeArrowheads="1"/>
          </p:cNvPicPr>
          <p:nvPr userDrawn="1"/>
        </p:nvPicPr>
        <p:blipFill>
          <a:blip r:embed="rId15" cstate="print"/>
          <a:srcRect/>
          <a:stretch>
            <a:fillRect/>
          </a:stretch>
        </p:blipFill>
        <p:spPr bwMode="auto">
          <a:xfrm>
            <a:off x="8001000" y="0"/>
            <a:ext cx="981075" cy="6572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4" r:id="rId1"/>
    <p:sldLayoutId id="2147483675" r:id="rId2"/>
    <p:sldLayoutId id="2147483676" r:id="rId3"/>
    <p:sldLayoutId id="2147483677" r:id="rId4"/>
    <p:sldLayoutId id="2147483678" r:id="rId5"/>
    <p:sldLayoutId id="2147483679" r:id="rId6"/>
    <p:sldLayoutId id="2147483685" r:id="rId7"/>
    <p:sldLayoutId id="2147483680" r:id="rId8"/>
    <p:sldLayoutId id="2147483681" r:id="rId9"/>
    <p:sldLayoutId id="2147483682" r:id="rId10"/>
    <p:sldLayoutId id="214748368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mlDrawing" Target="../drawings/vmlDrawing2.vml"/><Relationship Id="rId1" Type="http://schemas.openxmlformats.org/officeDocument/2006/relationships/themeOverride" Target="../theme/themeOverride1.xml"/><Relationship Id="rId4" Type="http://schemas.openxmlformats.org/officeDocument/2006/relationships/package" Target="../embeddings/Feuille_binaire_Microsoft_Office_Excel2.xlsb"/></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Document_Microsoft_Office_Word1.docx"/><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rtlCol="0">
            <a:normAutofit fontScale="90000"/>
          </a:bodyPr>
          <a:lstStyle/>
          <a:p>
            <a:pPr eaLnBrk="1" fontAlgn="auto" hangingPunct="1">
              <a:spcAft>
                <a:spcPts val="0"/>
              </a:spcAft>
              <a:defRPr/>
            </a:pPr>
            <a:r>
              <a:rPr lang="en-US" b="1" dirty="0" smtClean="0"/>
              <a:t>ÉLABORATION </a:t>
            </a:r>
            <a:r>
              <a:rPr lang="en-US" b="1" dirty="0" smtClean="0"/>
              <a:t>DU CAHIER D’ÉLIGIBILITÉ POUR LE CONTRÔLE TECHNIQUE DES IPV</a:t>
            </a:r>
            <a:br>
              <a:rPr lang="en-US" b="1" dirty="0" smtClean="0"/>
            </a:br>
            <a:endParaRPr lang="en-US" b="1" dirty="0"/>
          </a:p>
        </p:txBody>
      </p:sp>
      <p:sp>
        <p:nvSpPr>
          <p:cNvPr id="3" name="Sous-titr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fr-FR" sz="2800" dirty="0" smtClean="0">
                <a:solidFill>
                  <a:schemeClr val="tx1">
                    <a:lumMod val="85000"/>
                    <a:lumOff val="15000"/>
                  </a:schemeClr>
                </a:solidFill>
              </a:rPr>
              <a:t>Atelier de concertation</a:t>
            </a:r>
          </a:p>
          <a:p>
            <a:pPr eaLnBrk="1" fontAlgn="auto" hangingPunct="1">
              <a:spcAft>
                <a:spcPts val="0"/>
              </a:spcAft>
              <a:buFont typeface="Arial" pitchFamily="34" charset="0"/>
              <a:buNone/>
              <a:defRPr/>
            </a:pPr>
            <a:r>
              <a:rPr lang="fr-FR" sz="2800" dirty="0" smtClean="0">
                <a:solidFill>
                  <a:schemeClr val="tx1">
                    <a:lumMod val="85000"/>
                    <a:lumOff val="15000"/>
                  </a:schemeClr>
                </a:solidFill>
              </a:rPr>
              <a:t>Le 31/05/2016</a:t>
            </a:r>
            <a:endParaRPr lang="fr-FR" sz="2800" dirty="0">
              <a:solidFill>
                <a:schemeClr val="tx1">
                  <a:lumMod val="85000"/>
                  <a:lumOff val="15000"/>
                </a:schemeClr>
              </a:solidFill>
            </a:endParaRPr>
          </a:p>
        </p:txBody>
      </p:sp>
      <p:sp>
        <p:nvSpPr>
          <p:cNvPr id="4" name="Espace réservé du numéro de diapositive 3"/>
          <p:cNvSpPr>
            <a:spLocks noGrp="1"/>
          </p:cNvSpPr>
          <p:nvPr>
            <p:ph type="sldNum" sz="quarter" idx="12"/>
          </p:nvPr>
        </p:nvSpPr>
        <p:spPr/>
        <p:txBody>
          <a:bodyPr/>
          <a:lstStyle/>
          <a:p>
            <a:pPr>
              <a:defRPr/>
            </a:pPr>
            <a:fld id="{BE9386B5-7561-45CA-94A7-61099652C1FF}"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457200" y="928688"/>
            <a:ext cx="8229600" cy="500048"/>
          </a:xfrm>
          <a:prstGeom prst="rect">
            <a:avLst/>
          </a:prstGeom>
        </p:spPr>
        <p:txBody>
          <a:bodyPr anchor="ctr"/>
          <a:lstStyle/>
          <a:p>
            <a:pPr algn="ctr" fontAlgn="auto">
              <a:spcAft>
                <a:spcPts val="0"/>
              </a:spcAft>
              <a:defRPr/>
            </a:pPr>
            <a:r>
              <a:rPr lang="en-US" sz="2800" b="1" dirty="0" smtClean="0">
                <a:latin typeface="+mj-lt"/>
                <a:ea typeface="+mj-ea"/>
                <a:cs typeface="+mj-cs"/>
              </a:rPr>
              <a:t>ÈLABORATION DU CAHIER D’ÉLIGIBILITÉ DES BC </a:t>
            </a:r>
            <a:endParaRPr lang="en-US" sz="2800" b="1" dirty="0">
              <a:latin typeface="+mj-lt"/>
              <a:ea typeface="+mj-ea"/>
              <a:cs typeface="+mj-cs"/>
            </a:endParaRPr>
          </a:p>
        </p:txBody>
      </p:sp>
      <p:sp>
        <p:nvSpPr>
          <p:cNvPr id="3" name="Espace réservé du contenu 2"/>
          <p:cNvSpPr txBox="1">
            <a:spLocks/>
          </p:cNvSpPr>
          <p:nvPr/>
        </p:nvSpPr>
        <p:spPr>
          <a:xfrm>
            <a:off x="457200" y="1357298"/>
            <a:ext cx="8258175" cy="5072098"/>
          </a:xfrm>
          <a:prstGeom prst="rect">
            <a:avLst/>
          </a:prstGeom>
        </p:spPr>
        <p:txBody>
          <a:bodyPr>
            <a:normAutofit fontScale="55000" lnSpcReduction="20000"/>
          </a:bodyPr>
          <a:lstStyle/>
          <a:p>
            <a:pPr marL="514350" indent="-514350" fontAlgn="auto">
              <a:spcBef>
                <a:spcPct val="20000"/>
              </a:spcBef>
              <a:spcAft>
                <a:spcPts val="0"/>
              </a:spcAft>
              <a:defRPr/>
            </a:pPr>
            <a:endParaRPr lang="fr-FR" sz="3200" dirty="0">
              <a:latin typeface="+mn-lt"/>
            </a:endParaRPr>
          </a:p>
          <a:p>
            <a:pPr marL="800100" lvl="1" indent="-342900" fontAlgn="auto">
              <a:spcBef>
                <a:spcPct val="20000"/>
              </a:spcBef>
              <a:spcAft>
                <a:spcPts val="0"/>
              </a:spcAft>
              <a:buFont typeface="Wingdings" pitchFamily="2" charset="2"/>
              <a:buChar char="Ø"/>
              <a:defRPr/>
            </a:pPr>
            <a:r>
              <a:rPr lang="fr-FR" sz="3200" dirty="0">
                <a:latin typeface="+mn-lt"/>
              </a:rPr>
              <a:t>Standards et référentiels techniques </a:t>
            </a:r>
            <a:r>
              <a:rPr lang="fr-FR" sz="3200" dirty="0" smtClean="0">
                <a:latin typeface="+mn-lt"/>
              </a:rPr>
              <a:t>applicables;</a:t>
            </a:r>
          </a:p>
          <a:p>
            <a:pPr marL="800100" lvl="1" indent="-342900" fontAlgn="auto">
              <a:spcBef>
                <a:spcPct val="20000"/>
              </a:spcBef>
              <a:spcAft>
                <a:spcPts val="0"/>
              </a:spcAft>
              <a:defRPr/>
            </a:pPr>
            <a:endParaRPr lang="fr-FR" sz="3200" dirty="0">
              <a:latin typeface="+mn-lt"/>
            </a:endParaRPr>
          </a:p>
          <a:p>
            <a:pPr marL="800100" lvl="1" indent="-342900" fontAlgn="auto">
              <a:spcBef>
                <a:spcPct val="20000"/>
              </a:spcBef>
              <a:spcAft>
                <a:spcPts val="0"/>
              </a:spcAft>
              <a:buFont typeface="Wingdings" pitchFamily="2" charset="2"/>
              <a:buChar char="Ø"/>
              <a:defRPr/>
            </a:pPr>
            <a:r>
              <a:rPr lang="fr-FR" sz="3200" dirty="0">
                <a:latin typeface="+mn-lt"/>
              </a:rPr>
              <a:t>Étendue et consistance du contrôle technique des </a:t>
            </a:r>
            <a:r>
              <a:rPr lang="fr-FR" sz="3200" dirty="0" smtClean="0">
                <a:latin typeface="+mn-lt"/>
              </a:rPr>
              <a:t>IPV en adéquation avec l’optimum qualité/coût : délimitation de la partie de l’installation concernée et des prestations à réaliser,  description des prestations (vérifications  visuelles, mesures et contrôles), documents (certificat de conformité..);</a:t>
            </a:r>
          </a:p>
          <a:p>
            <a:pPr marL="800100" lvl="1" indent="-342900" fontAlgn="auto">
              <a:spcBef>
                <a:spcPct val="20000"/>
              </a:spcBef>
              <a:spcAft>
                <a:spcPts val="0"/>
              </a:spcAft>
              <a:defRPr/>
            </a:pPr>
            <a:r>
              <a:rPr lang="fr-FR" sz="3200" dirty="0" smtClean="0">
                <a:latin typeface="+mn-lt"/>
              </a:rPr>
              <a:t> </a:t>
            </a:r>
            <a:endParaRPr lang="fr-FR" sz="3200" dirty="0">
              <a:latin typeface="+mn-lt"/>
            </a:endParaRPr>
          </a:p>
          <a:p>
            <a:pPr marL="800100" lvl="1" indent="-342900" fontAlgn="auto">
              <a:spcBef>
                <a:spcPct val="20000"/>
              </a:spcBef>
              <a:spcAft>
                <a:spcPts val="0"/>
              </a:spcAft>
              <a:buFont typeface="Wingdings" pitchFamily="2" charset="2"/>
              <a:buChar char="Ø"/>
              <a:defRPr/>
            </a:pPr>
            <a:r>
              <a:rPr lang="fr-FR" sz="3200" dirty="0">
                <a:latin typeface="+mn-lt"/>
              </a:rPr>
              <a:t>Profils requis des contrôleurs pour le contrôle technique des </a:t>
            </a:r>
            <a:r>
              <a:rPr lang="fr-FR" sz="3200" dirty="0" smtClean="0">
                <a:latin typeface="+mn-lt"/>
              </a:rPr>
              <a:t>IPV, suivi et évaluation des compétences, formation et recyclage;</a:t>
            </a:r>
          </a:p>
          <a:p>
            <a:pPr marL="800100" lvl="1" indent="-342900" fontAlgn="auto">
              <a:spcBef>
                <a:spcPct val="20000"/>
              </a:spcBef>
              <a:spcAft>
                <a:spcPts val="0"/>
              </a:spcAft>
              <a:buFont typeface="Wingdings" pitchFamily="2" charset="2"/>
              <a:buChar char="Ø"/>
              <a:defRPr/>
            </a:pPr>
            <a:endParaRPr lang="fr-FR" sz="3200" dirty="0">
              <a:latin typeface="+mn-lt"/>
            </a:endParaRPr>
          </a:p>
          <a:p>
            <a:pPr marL="800100" lvl="1" indent="-342900" fontAlgn="auto">
              <a:spcBef>
                <a:spcPct val="20000"/>
              </a:spcBef>
              <a:spcAft>
                <a:spcPts val="0"/>
              </a:spcAft>
              <a:buFont typeface="Wingdings" pitchFamily="2" charset="2"/>
              <a:buChar char="Ø"/>
              <a:defRPr/>
            </a:pPr>
            <a:r>
              <a:rPr lang="fr-FR" sz="3200" dirty="0">
                <a:latin typeface="+mn-lt"/>
              </a:rPr>
              <a:t>Conditions d’éligibilité des BC à la réalisation des prestations de contrôle technique des </a:t>
            </a:r>
            <a:r>
              <a:rPr lang="fr-FR" sz="3200" dirty="0" smtClean="0">
                <a:latin typeface="+mn-lt"/>
              </a:rPr>
              <a:t>IPV: raison sociale, ressources humaines et matérielles,  contrôle qualité, garanties et assurance, conditions de validité,  de renouvellement  et de retrait de l’éligibilité , etc..</a:t>
            </a:r>
          </a:p>
          <a:p>
            <a:pPr marL="800100" lvl="1" indent="-342900" fontAlgn="auto">
              <a:spcBef>
                <a:spcPct val="20000"/>
              </a:spcBef>
              <a:spcAft>
                <a:spcPts val="0"/>
              </a:spcAft>
              <a:defRPr/>
            </a:pPr>
            <a:endParaRPr lang="fr-FR" sz="3200" dirty="0">
              <a:latin typeface="+mn-lt"/>
            </a:endParaRPr>
          </a:p>
          <a:p>
            <a:pPr marL="800100" lvl="1" indent="-342900" fontAlgn="auto">
              <a:spcBef>
                <a:spcPct val="20000"/>
              </a:spcBef>
              <a:spcAft>
                <a:spcPts val="0"/>
              </a:spcAft>
              <a:buFont typeface="Wingdings" pitchFamily="2" charset="2"/>
              <a:buChar char="Ø"/>
              <a:defRPr/>
            </a:pPr>
            <a:r>
              <a:rPr lang="fr-FR" sz="3200" dirty="0" smtClean="0">
                <a:latin typeface="+mn-lt"/>
              </a:rPr>
              <a:t>Procédures : relations et échange de documents entre le BC et les  autres intervenants  (STEG, ANME, Client, installateur..), révision du </a:t>
            </a:r>
            <a:r>
              <a:rPr lang="fr-FR" sz="3200" dirty="0">
                <a:latin typeface="+mn-lt"/>
              </a:rPr>
              <a:t>manuel des </a:t>
            </a:r>
            <a:r>
              <a:rPr lang="fr-FR" sz="3200" dirty="0" smtClean="0">
                <a:latin typeface="+mn-lt"/>
              </a:rPr>
              <a:t>procédures du «</a:t>
            </a:r>
            <a:r>
              <a:rPr lang="fr-FR" sz="3200" dirty="0" err="1" smtClean="0">
                <a:latin typeface="+mn-lt"/>
              </a:rPr>
              <a:t>Powering</a:t>
            </a:r>
            <a:r>
              <a:rPr lang="fr-FR" sz="3200" smtClean="0">
                <a:latin typeface="+mn-lt"/>
              </a:rPr>
              <a:t> PV».</a:t>
            </a:r>
            <a:endParaRPr lang="fr-FR" sz="3200" dirty="0">
              <a:latin typeface="+mn-lt"/>
            </a:endParaRPr>
          </a:p>
          <a:p>
            <a:pPr marL="800100" lvl="1" indent="-342900" fontAlgn="auto">
              <a:spcBef>
                <a:spcPct val="20000"/>
              </a:spcBef>
              <a:spcAft>
                <a:spcPts val="0"/>
              </a:spcAft>
              <a:defRPr/>
            </a:pPr>
            <a:endParaRPr lang="fr-FR" sz="2800" dirty="0">
              <a:latin typeface="+mn-lt"/>
            </a:endParaRPr>
          </a:p>
          <a:p>
            <a:pPr marL="800100" lvl="1" indent="-342900" fontAlgn="auto">
              <a:spcBef>
                <a:spcPct val="20000"/>
              </a:spcBef>
              <a:spcAft>
                <a:spcPts val="0"/>
              </a:spcAft>
              <a:buFont typeface="Arial" pitchFamily="34" charset="0"/>
              <a:buChar char="•"/>
              <a:defRPr/>
            </a:pPr>
            <a:endParaRPr lang="fr-FR" sz="3200" dirty="0">
              <a:latin typeface="+mn-lt"/>
            </a:endParaRPr>
          </a:p>
        </p:txBody>
      </p:sp>
      <p:sp>
        <p:nvSpPr>
          <p:cNvPr id="4" name="Espace réservé du numéro de diapositive 3"/>
          <p:cNvSpPr>
            <a:spLocks noGrp="1"/>
          </p:cNvSpPr>
          <p:nvPr>
            <p:ph type="sldNum" sz="quarter" idx="12"/>
          </p:nvPr>
        </p:nvSpPr>
        <p:spPr/>
        <p:txBody>
          <a:bodyPr/>
          <a:lstStyle/>
          <a:p>
            <a:pPr>
              <a:defRPr/>
            </a:pPr>
            <a:fld id="{590EB522-9A3C-43CC-BA27-BCEE69FC5AFF}"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457200" y="642938"/>
            <a:ext cx="8229600" cy="1143000"/>
          </a:xfrm>
          <a:prstGeom prst="rect">
            <a:avLst/>
          </a:prstGeom>
        </p:spPr>
        <p:txBody>
          <a:bodyPr anchor="ctr"/>
          <a:lstStyle/>
          <a:p>
            <a:pPr algn="ctr" fontAlgn="auto">
              <a:spcAft>
                <a:spcPts val="0"/>
              </a:spcAft>
              <a:defRPr/>
            </a:pPr>
            <a:r>
              <a:rPr lang="fr-FR" sz="2800" b="1" dirty="0" smtClean="0">
                <a:latin typeface="+mn-lt"/>
              </a:rPr>
              <a:t>DÉMARCHE POUR L’ÉLABORATION DU CAHIER D’ÉLIGIBILITÉ</a:t>
            </a:r>
            <a:endParaRPr lang="fr-FR" sz="2800" dirty="0">
              <a:latin typeface="+mj-lt"/>
              <a:ea typeface="+mj-ea"/>
              <a:cs typeface="+mj-cs"/>
            </a:endParaRPr>
          </a:p>
        </p:txBody>
      </p:sp>
      <p:sp>
        <p:nvSpPr>
          <p:cNvPr id="3" name="Espace réservé du contenu 2"/>
          <p:cNvSpPr txBox="1">
            <a:spLocks/>
          </p:cNvSpPr>
          <p:nvPr/>
        </p:nvSpPr>
        <p:spPr>
          <a:xfrm>
            <a:off x="214313" y="1857375"/>
            <a:ext cx="8786812" cy="4214813"/>
          </a:xfrm>
          <a:prstGeom prst="rect">
            <a:avLst/>
          </a:prstGeom>
        </p:spPr>
        <p:txBody>
          <a:bodyPr/>
          <a:lstStyle/>
          <a:p>
            <a:pPr indent="273050" fontAlgn="auto">
              <a:spcBef>
                <a:spcPts val="0"/>
              </a:spcBef>
              <a:spcAft>
                <a:spcPts val="0"/>
              </a:spcAft>
              <a:buFont typeface="Arial" pitchFamily="34" charset="0"/>
              <a:buChar char="•"/>
              <a:defRPr/>
            </a:pPr>
            <a:r>
              <a:rPr lang="fr-FR" sz="2200" dirty="0">
                <a:latin typeface="+mn-lt"/>
              </a:rPr>
              <a:t>L’identification et l'examen des standards techniques régissant les réceptions techniques et l'acceptation des installations PV;</a:t>
            </a:r>
          </a:p>
          <a:p>
            <a:pPr indent="273050" fontAlgn="auto">
              <a:spcBef>
                <a:spcPts val="0"/>
              </a:spcBef>
              <a:spcAft>
                <a:spcPts val="0"/>
              </a:spcAft>
              <a:buFont typeface="Arial" pitchFamily="34" charset="0"/>
              <a:buChar char="•"/>
              <a:defRPr/>
            </a:pPr>
            <a:r>
              <a:rPr lang="fr-FR" sz="2200" dirty="0">
                <a:latin typeface="+mn-lt"/>
              </a:rPr>
              <a:t>L’identification et l'analyse des expériences internationales et des bonnes</a:t>
            </a:r>
          </a:p>
          <a:p>
            <a:pPr fontAlgn="auto">
              <a:spcBef>
                <a:spcPts val="0"/>
              </a:spcBef>
              <a:spcAft>
                <a:spcPts val="0"/>
              </a:spcAft>
              <a:defRPr/>
            </a:pPr>
            <a:r>
              <a:rPr lang="fr-FR" sz="2200" dirty="0">
                <a:latin typeface="+mn-lt"/>
              </a:rPr>
              <a:t>pratiques pour la vérification et le contrôle technique des installations PV;</a:t>
            </a:r>
          </a:p>
          <a:p>
            <a:pPr indent="273050" fontAlgn="auto">
              <a:spcBef>
                <a:spcPts val="0"/>
              </a:spcBef>
              <a:spcAft>
                <a:spcPts val="0"/>
              </a:spcAft>
              <a:buFont typeface="Arial" pitchFamily="34" charset="0"/>
              <a:buChar char="•"/>
              <a:defRPr/>
            </a:pPr>
            <a:r>
              <a:rPr lang="fr-FR" sz="2200" dirty="0">
                <a:latin typeface="+mn-lt"/>
              </a:rPr>
              <a:t>La collecte des informations sur le comportement des IPV et notamment sur les incidents et défaillances les plus fréquents et les plus significatifs.</a:t>
            </a:r>
          </a:p>
          <a:p>
            <a:pPr indent="273050" fontAlgn="auto">
              <a:spcBef>
                <a:spcPts val="0"/>
              </a:spcBef>
              <a:spcAft>
                <a:spcPts val="0"/>
              </a:spcAft>
              <a:buFont typeface="Arial" pitchFamily="34" charset="0"/>
              <a:buChar char="•"/>
              <a:defRPr/>
            </a:pPr>
            <a:r>
              <a:rPr lang="fr-FR" sz="2200" dirty="0">
                <a:latin typeface="+mn-lt"/>
              </a:rPr>
              <a:t>L’implication des BC et des organismes de certification et d’accréditation pour discuter et échanger sur les aspects liés aux prestations de contrôle technique (retour d’expériences, formation et recyclage , contrôle qualité, veille technique ,  réglementaire  et documentaire, équipements et appareils de tests et mesures, organisation et suivi des équipes, rapports de contrôle, assurances…etc.).</a:t>
            </a:r>
          </a:p>
        </p:txBody>
      </p:sp>
      <p:sp>
        <p:nvSpPr>
          <p:cNvPr id="4" name="Espace réservé du numéro de diapositive 3"/>
          <p:cNvSpPr>
            <a:spLocks noGrp="1"/>
          </p:cNvSpPr>
          <p:nvPr>
            <p:ph type="sldNum" sz="quarter" idx="12"/>
          </p:nvPr>
        </p:nvSpPr>
        <p:spPr/>
        <p:txBody>
          <a:bodyPr/>
          <a:lstStyle/>
          <a:p>
            <a:pPr>
              <a:defRPr/>
            </a:pPr>
            <a:fld id="{5DEC6DC4-56F6-4A17-91EF-30E6B2E582EE}"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457200" y="642938"/>
            <a:ext cx="8229600" cy="1143000"/>
          </a:xfrm>
          <a:prstGeom prst="rect">
            <a:avLst/>
          </a:prstGeom>
        </p:spPr>
        <p:txBody>
          <a:bodyPr anchor="ctr"/>
          <a:lstStyle/>
          <a:p>
            <a:pPr algn="ctr" fontAlgn="auto">
              <a:spcAft>
                <a:spcPts val="0"/>
              </a:spcAft>
              <a:defRPr/>
            </a:pPr>
            <a:r>
              <a:rPr lang="fr-FR" sz="2800" b="1" dirty="0" smtClean="0">
                <a:latin typeface="+mn-lt"/>
              </a:rPr>
              <a:t>DÉMARCHE POUR L’ÉLABORATION DU CAHIER D’ÉLIGIBILITÉ</a:t>
            </a:r>
            <a:r>
              <a:rPr lang="fr-FR" sz="2800" b="1" dirty="0" smtClean="0">
                <a:latin typeface="+mj-lt"/>
                <a:ea typeface="+mj-ea"/>
                <a:cs typeface="+mj-cs"/>
              </a:rPr>
              <a:t> </a:t>
            </a:r>
            <a:r>
              <a:rPr lang="fr-FR" sz="2800" dirty="0" smtClean="0">
                <a:latin typeface="+mj-lt"/>
                <a:ea typeface="+mj-ea"/>
                <a:cs typeface="+mj-cs"/>
              </a:rPr>
              <a:t>(</a:t>
            </a:r>
            <a:r>
              <a:rPr lang="fr-FR" sz="2800" dirty="0">
                <a:latin typeface="+mj-lt"/>
                <a:ea typeface="+mj-ea"/>
                <a:cs typeface="+mj-cs"/>
              </a:rPr>
              <a:t>Suite)</a:t>
            </a:r>
          </a:p>
        </p:txBody>
      </p:sp>
      <p:sp>
        <p:nvSpPr>
          <p:cNvPr id="3" name="Espace réservé du contenu 2"/>
          <p:cNvSpPr txBox="1">
            <a:spLocks/>
          </p:cNvSpPr>
          <p:nvPr/>
        </p:nvSpPr>
        <p:spPr>
          <a:xfrm>
            <a:off x="214313" y="1714500"/>
            <a:ext cx="8643937" cy="4857750"/>
          </a:xfrm>
          <a:prstGeom prst="rect">
            <a:avLst/>
          </a:prstGeom>
        </p:spPr>
        <p:txBody>
          <a:bodyPr>
            <a:normAutofit/>
          </a:bodyPr>
          <a:lstStyle/>
          <a:p>
            <a:pPr indent="273050" fontAlgn="auto">
              <a:spcBef>
                <a:spcPts val="0"/>
              </a:spcBef>
              <a:spcAft>
                <a:spcPts val="0"/>
              </a:spcAft>
              <a:buFont typeface="Arial" pitchFamily="34" charset="0"/>
              <a:buChar char="•"/>
              <a:defRPr/>
            </a:pPr>
            <a:r>
              <a:rPr lang="fr-FR" sz="2200" dirty="0">
                <a:latin typeface="+mn-lt"/>
              </a:rPr>
              <a:t>La définition des prestations pour le contrôle technique et la réception des IPV (Documentation, vérification visuelle, tests et mesures, etc.) selon les catégories des installations;</a:t>
            </a:r>
          </a:p>
          <a:p>
            <a:pPr indent="273050" fontAlgn="auto">
              <a:spcBef>
                <a:spcPts val="0"/>
              </a:spcBef>
              <a:spcAft>
                <a:spcPts val="0"/>
              </a:spcAft>
              <a:buFont typeface="Arial" pitchFamily="34" charset="0"/>
              <a:buChar char="•"/>
              <a:defRPr/>
            </a:pPr>
            <a:r>
              <a:rPr lang="fr-FR" sz="2200" dirty="0">
                <a:latin typeface="+mn-lt"/>
              </a:rPr>
              <a:t>La conception de procédures, check‐lists et/ou modes opératoires pour des tests et vérifications quand nécessaire;</a:t>
            </a:r>
          </a:p>
          <a:p>
            <a:pPr indent="273050" fontAlgn="auto">
              <a:spcBef>
                <a:spcPts val="0"/>
              </a:spcBef>
              <a:spcAft>
                <a:spcPts val="0"/>
              </a:spcAft>
              <a:buFont typeface="Arial" pitchFamily="34" charset="0"/>
              <a:buChar char="•"/>
              <a:defRPr/>
            </a:pPr>
            <a:r>
              <a:rPr lang="fr-FR" sz="2200" dirty="0">
                <a:latin typeface="+mn-lt"/>
              </a:rPr>
              <a:t>L’établissement d’un projet de cahier d’éligibilité pour le contrôle technique des installations PV;</a:t>
            </a:r>
          </a:p>
          <a:p>
            <a:pPr indent="273050" fontAlgn="auto">
              <a:spcBef>
                <a:spcPts val="0"/>
              </a:spcBef>
              <a:spcAft>
                <a:spcPts val="0"/>
              </a:spcAft>
              <a:buFont typeface="Arial" pitchFamily="34" charset="0"/>
              <a:buChar char="•"/>
              <a:defRPr/>
            </a:pPr>
            <a:r>
              <a:rPr lang="fr-FR" sz="2200" dirty="0">
                <a:latin typeface="+mn-lt"/>
              </a:rPr>
              <a:t>La soumission du projet de cahier à l’avis du Comité de Pilotage;</a:t>
            </a:r>
          </a:p>
          <a:p>
            <a:pPr indent="273050" fontAlgn="auto">
              <a:spcBef>
                <a:spcPts val="0"/>
              </a:spcBef>
              <a:spcAft>
                <a:spcPts val="0"/>
              </a:spcAft>
              <a:buFont typeface="Arial" pitchFamily="34" charset="0"/>
              <a:buChar char="•"/>
              <a:defRPr/>
            </a:pPr>
            <a:r>
              <a:rPr lang="fr-FR" sz="2200" dirty="0">
                <a:latin typeface="+mn-lt"/>
              </a:rPr>
              <a:t>La présentation du projet de cahier d’éligibilité lors d’une réunion du Comité de Pilotage en vue de recueillir les décisions résultant des discussions et échanges des membres;</a:t>
            </a:r>
          </a:p>
          <a:p>
            <a:pPr indent="273050" fontAlgn="auto">
              <a:spcBef>
                <a:spcPts val="0"/>
              </a:spcBef>
              <a:spcAft>
                <a:spcPts val="0"/>
              </a:spcAft>
              <a:buFont typeface="Arial" pitchFamily="34" charset="0"/>
              <a:buChar char="•"/>
              <a:defRPr/>
            </a:pPr>
            <a:r>
              <a:rPr lang="fr-FR" sz="2200" dirty="0">
                <a:latin typeface="+mn-lt"/>
              </a:rPr>
              <a:t> Soumission du cahier d’éligibilité mis au point compte tenu des décisions du Comité de Pilotage.</a:t>
            </a:r>
          </a:p>
          <a:p>
            <a:pPr fontAlgn="auto">
              <a:spcBef>
                <a:spcPts val="0"/>
              </a:spcBef>
              <a:spcAft>
                <a:spcPts val="0"/>
              </a:spcAft>
              <a:buFont typeface="Arial" pitchFamily="34" charset="0"/>
              <a:buChar char="•"/>
              <a:defRPr/>
            </a:pPr>
            <a:endParaRPr lang="fr-FR" sz="2200" dirty="0">
              <a:latin typeface="+mn-lt"/>
            </a:endParaRPr>
          </a:p>
        </p:txBody>
      </p:sp>
      <p:sp>
        <p:nvSpPr>
          <p:cNvPr id="4" name="Espace réservé du numéro de diapositive 3"/>
          <p:cNvSpPr>
            <a:spLocks noGrp="1"/>
          </p:cNvSpPr>
          <p:nvPr>
            <p:ph type="sldNum" sz="quarter" idx="12"/>
          </p:nvPr>
        </p:nvSpPr>
        <p:spPr/>
        <p:txBody>
          <a:bodyPr/>
          <a:lstStyle/>
          <a:p>
            <a:pPr>
              <a:defRPr/>
            </a:pPr>
            <a:fld id="{B1678F1C-C29F-4223-9DAF-18305D7D6A07}"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a:defRPr/>
            </a:pPr>
            <a:fld id="{A0809266-C36F-4297-9C91-472F6040AFA3}" type="slidenum">
              <a:rPr lang="en-US" smtClean="0"/>
              <a:pPr>
                <a:defRPr/>
              </a:pPr>
              <a:t>13</a:t>
            </a:fld>
            <a:endParaRPr lang="en-US"/>
          </a:p>
        </p:txBody>
      </p:sp>
      <p:graphicFrame>
        <p:nvGraphicFramePr>
          <p:cNvPr id="2060" name="Object 12"/>
          <p:cNvGraphicFramePr>
            <a:graphicFrameLocks noChangeAspect="1"/>
          </p:cNvGraphicFramePr>
          <p:nvPr/>
        </p:nvGraphicFramePr>
        <p:xfrm>
          <a:off x="357158" y="836587"/>
          <a:ext cx="8429685" cy="5664247"/>
        </p:xfrm>
        <a:graphic>
          <a:graphicData uri="http://schemas.openxmlformats.org/presentationml/2006/ole">
            <p:oleObj spid="_x0000_s2060" name="Feuille de calcul binaire" r:id="rId4" imgW="13039649" imgH="8982151" progId="Excel.SheetBinaryMacroEnabled.12">
              <p:embed/>
            </p:oleObj>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rtlCol="0">
            <a:normAutofit fontScale="92500" lnSpcReduction="20000"/>
          </a:bodyPr>
          <a:lstStyle/>
          <a:p>
            <a:pPr marL="628650" algn="just" eaLnBrk="1" fontAlgn="auto" hangingPunct="1">
              <a:spcAft>
                <a:spcPts val="0"/>
              </a:spcAft>
              <a:buFont typeface="Wingdings" pitchFamily="2" charset="2"/>
              <a:buChar char="§"/>
              <a:defRPr/>
            </a:pPr>
            <a:r>
              <a:rPr lang="fr-FR" dirty="0" smtClean="0"/>
              <a:t>Informer les différents intervenants du  lancement du plan d’implémentation de « l’introduction des BC dans le secteur du PV » par l’élaboration du cahier d’éligibilité des </a:t>
            </a:r>
            <a:r>
              <a:rPr lang="fr-FR" dirty="0" smtClean="0"/>
              <a:t>BC;</a:t>
            </a:r>
            <a:endParaRPr lang="fr-FR" dirty="0" smtClean="0"/>
          </a:p>
          <a:p>
            <a:pPr marL="628650" algn="just" eaLnBrk="1" fontAlgn="auto" hangingPunct="1">
              <a:spcAft>
                <a:spcPts val="0"/>
              </a:spcAft>
              <a:buFont typeface="Wingdings" pitchFamily="2" charset="2"/>
              <a:buChar char="§"/>
              <a:defRPr/>
            </a:pPr>
            <a:r>
              <a:rPr lang="fr-FR" dirty="0" smtClean="0"/>
              <a:t>Partager </a:t>
            </a:r>
            <a:r>
              <a:rPr lang="fr-FR" dirty="0" smtClean="0"/>
              <a:t>les expériences des présents; </a:t>
            </a:r>
          </a:p>
          <a:p>
            <a:pPr marL="628650" algn="just" eaLnBrk="1" fontAlgn="auto" hangingPunct="1">
              <a:spcAft>
                <a:spcPts val="0"/>
              </a:spcAft>
              <a:buFont typeface="Wingdings" pitchFamily="2" charset="2"/>
              <a:buChar char="§"/>
              <a:defRPr/>
            </a:pPr>
            <a:r>
              <a:rPr lang="fr-FR" dirty="0" smtClean="0"/>
              <a:t>Échanger les idées et les points de vue sur les thèmes principaux  liés au contrôle technique des IPV et des conditions d’éligibilité;</a:t>
            </a:r>
          </a:p>
          <a:p>
            <a:pPr marL="628650" algn="just" eaLnBrk="1" fontAlgn="auto" hangingPunct="1">
              <a:spcAft>
                <a:spcPts val="0"/>
              </a:spcAft>
              <a:buFont typeface="Wingdings" pitchFamily="2" charset="2"/>
              <a:buChar char="§"/>
              <a:defRPr/>
            </a:pPr>
            <a:r>
              <a:rPr lang="fr-FR" dirty="0" smtClean="0"/>
              <a:t>S’informer de l’expérience d’un expert international en matière de contrôle technique des </a:t>
            </a:r>
            <a:r>
              <a:rPr lang="fr-FR" dirty="0" smtClean="0"/>
              <a:t>IPV.</a:t>
            </a:r>
            <a:endParaRPr lang="fr-FR" dirty="0" smtClean="0"/>
          </a:p>
          <a:p>
            <a:pPr marL="628650" algn="just" eaLnBrk="1" fontAlgn="auto" hangingPunct="1">
              <a:spcAft>
                <a:spcPts val="0"/>
              </a:spcAft>
              <a:buNone/>
              <a:defRPr/>
            </a:pPr>
            <a:endParaRPr lang="fr-FR" dirty="0"/>
          </a:p>
        </p:txBody>
      </p:sp>
      <p:sp>
        <p:nvSpPr>
          <p:cNvPr id="13315" name="Titre 1"/>
          <p:cNvSpPr>
            <a:spLocks noGrp="1"/>
          </p:cNvSpPr>
          <p:nvPr>
            <p:ph type="title"/>
          </p:nvPr>
        </p:nvSpPr>
        <p:spPr>
          <a:xfrm>
            <a:off x="457200" y="692150"/>
            <a:ext cx="8229600" cy="725488"/>
          </a:xfrm>
        </p:spPr>
        <p:txBody>
          <a:bodyPr/>
          <a:lstStyle/>
          <a:p>
            <a:pPr eaLnBrk="1" hangingPunct="1"/>
            <a:r>
              <a:rPr lang="fr-FR" sz="2800" b="1" dirty="0" smtClean="0"/>
              <a:t>OBJECTIF DE L’ATELIER DE CONCERTATION</a:t>
            </a:r>
            <a:endParaRPr lang="fr-FR" sz="3200" b="1" dirty="0" smtClean="0"/>
          </a:p>
        </p:txBody>
      </p:sp>
      <p:sp>
        <p:nvSpPr>
          <p:cNvPr id="7" name="Espace réservé du numéro de diapositive 6"/>
          <p:cNvSpPr>
            <a:spLocks noGrp="1"/>
          </p:cNvSpPr>
          <p:nvPr>
            <p:ph type="sldNum" sz="quarter" idx="12"/>
          </p:nvPr>
        </p:nvSpPr>
        <p:spPr/>
        <p:txBody>
          <a:bodyPr/>
          <a:lstStyle/>
          <a:p>
            <a:pPr>
              <a:defRPr/>
            </a:pPr>
            <a:fld id="{544EA2D8-4332-444F-AF96-B55991F3E80C}" type="slidenum">
              <a:rPr lang="en-US"/>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A046AF1B-5780-43E9-AF41-67777ECC1BEF}" type="slidenum">
              <a:rPr lang="en-US" smtClean="0"/>
              <a:pPr>
                <a:defRPr/>
              </a:pPr>
              <a:t>15</a:t>
            </a:fld>
            <a:endParaRPr lang="en-US"/>
          </a:p>
        </p:txBody>
      </p:sp>
      <p:sp>
        <p:nvSpPr>
          <p:cNvPr id="3" name="ZoneTexte 2"/>
          <p:cNvSpPr txBox="1"/>
          <p:nvPr/>
        </p:nvSpPr>
        <p:spPr>
          <a:xfrm>
            <a:off x="1462088" y="3071813"/>
            <a:ext cx="6362700" cy="708025"/>
          </a:xfrm>
          <a:prstGeom prst="rect">
            <a:avLst/>
          </a:prstGeom>
          <a:noFill/>
        </p:spPr>
        <p:txBody>
          <a:bodyPr wrap="none">
            <a:spAutoFit/>
          </a:bodyPr>
          <a:lstStyle/>
          <a:p>
            <a:pPr algn="ctr">
              <a:defRPr/>
            </a:pPr>
            <a:r>
              <a:rPr lang="fr-FR" sz="4000" b="1" dirty="0">
                <a:latin typeface="+mn-lt"/>
              </a:rPr>
              <a:t>MERCI DE VOTRE ATTENTION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txBox="1">
            <a:spLocks/>
          </p:cNvSpPr>
          <p:nvPr/>
        </p:nvSpPr>
        <p:spPr>
          <a:xfrm>
            <a:off x="357188" y="1643063"/>
            <a:ext cx="8258175" cy="4411662"/>
          </a:xfrm>
          <a:prstGeom prst="rect">
            <a:avLst/>
          </a:prstGeom>
        </p:spPr>
        <p:txBody>
          <a:bodyPr>
            <a:normAutofit/>
          </a:bodyPr>
          <a:lstStyle/>
          <a:p>
            <a:pPr marL="514350" indent="-514350" fontAlgn="auto">
              <a:lnSpc>
                <a:spcPct val="90000"/>
              </a:lnSpc>
              <a:spcBef>
                <a:spcPct val="20000"/>
              </a:spcBef>
              <a:spcAft>
                <a:spcPts val="0"/>
              </a:spcAft>
              <a:defRPr/>
            </a:pPr>
            <a:r>
              <a:rPr lang="fr-FR" sz="2900" dirty="0">
                <a:latin typeface="+mn-lt"/>
              </a:rPr>
              <a:t>2- Formation du premier groupe de contrôleurs:</a:t>
            </a:r>
          </a:p>
          <a:p>
            <a:pPr marL="800100" lvl="1" indent="-342900" fontAlgn="auto">
              <a:spcBef>
                <a:spcPct val="20000"/>
              </a:spcBef>
              <a:spcAft>
                <a:spcPts val="0"/>
              </a:spcAft>
              <a:buFont typeface="Wingdings" pitchFamily="2" charset="2"/>
              <a:buChar char="Ø"/>
              <a:defRPr/>
            </a:pPr>
            <a:r>
              <a:rPr lang="fr-FR" sz="2200" dirty="0">
                <a:latin typeface="+mn-lt"/>
              </a:rPr>
              <a:t>Choix des BC et identification des contrôleurs à former,</a:t>
            </a:r>
          </a:p>
          <a:p>
            <a:pPr marL="800100" lvl="1" indent="-342900" fontAlgn="auto">
              <a:spcBef>
                <a:spcPct val="20000"/>
              </a:spcBef>
              <a:spcAft>
                <a:spcPts val="0"/>
              </a:spcAft>
              <a:buFont typeface="Wingdings" pitchFamily="2" charset="2"/>
              <a:buChar char="Ø"/>
              <a:defRPr/>
            </a:pPr>
            <a:r>
              <a:rPr lang="fr-FR" sz="2200" dirty="0">
                <a:latin typeface="+mn-lt"/>
              </a:rPr>
              <a:t>Établissement du programme de formation,</a:t>
            </a:r>
          </a:p>
          <a:p>
            <a:pPr marL="800100" lvl="1" indent="-342900" fontAlgn="auto">
              <a:spcBef>
                <a:spcPct val="20000"/>
              </a:spcBef>
              <a:spcAft>
                <a:spcPts val="0"/>
              </a:spcAft>
              <a:buFont typeface="Wingdings" pitchFamily="2" charset="2"/>
              <a:buChar char="Ø"/>
              <a:defRPr/>
            </a:pPr>
            <a:r>
              <a:rPr lang="fr-FR" sz="2200" dirty="0">
                <a:latin typeface="+mn-lt"/>
              </a:rPr>
              <a:t>Choix du bureau de formation,</a:t>
            </a:r>
          </a:p>
          <a:p>
            <a:pPr marL="800100" lvl="1" indent="-342900" fontAlgn="auto">
              <a:spcBef>
                <a:spcPct val="20000"/>
              </a:spcBef>
              <a:spcAft>
                <a:spcPts val="0"/>
              </a:spcAft>
              <a:buFont typeface="Wingdings" pitchFamily="2" charset="2"/>
              <a:buChar char="Ø"/>
              <a:defRPr/>
            </a:pPr>
            <a:r>
              <a:rPr lang="fr-FR" sz="2200" dirty="0">
                <a:latin typeface="+mn-lt"/>
              </a:rPr>
              <a:t>Réalisation de la formation.</a:t>
            </a:r>
          </a:p>
          <a:p>
            <a:pPr marL="514350" lvl="1" indent="-514350" fontAlgn="auto">
              <a:lnSpc>
                <a:spcPct val="90000"/>
              </a:lnSpc>
              <a:spcBef>
                <a:spcPct val="20000"/>
              </a:spcBef>
              <a:spcAft>
                <a:spcPts val="0"/>
              </a:spcAft>
              <a:defRPr/>
            </a:pPr>
            <a:r>
              <a:rPr lang="fr-FR" sz="2900" dirty="0">
                <a:latin typeface="+mn-lt"/>
              </a:rPr>
              <a:t>3- phase </a:t>
            </a:r>
            <a:r>
              <a:rPr lang="fr-FR" sz="2900" dirty="0" smtClean="0">
                <a:latin typeface="+mn-lt"/>
              </a:rPr>
              <a:t>pilote:</a:t>
            </a:r>
            <a:endParaRPr lang="fr-FR" sz="2900" dirty="0">
              <a:latin typeface="+mn-lt"/>
            </a:endParaRPr>
          </a:p>
          <a:p>
            <a:pPr marL="800100" lvl="1" indent="-342900" fontAlgn="auto">
              <a:lnSpc>
                <a:spcPct val="80000"/>
              </a:lnSpc>
              <a:spcBef>
                <a:spcPct val="20000"/>
              </a:spcBef>
              <a:spcAft>
                <a:spcPts val="0"/>
              </a:spcAft>
              <a:buFont typeface="Wingdings" pitchFamily="2" charset="2"/>
              <a:buChar char="Ø"/>
              <a:defRPr/>
            </a:pPr>
            <a:r>
              <a:rPr lang="fr-FR" sz="2200" dirty="0">
                <a:latin typeface="+mn-lt"/>
              </a:rPr>
              <a:t>Choix des districts pilotes,</a:t>
            </a:r>
          </a:p>
          <a:p>
            <a:pPr marL="800100" lvl="1" indent="-342900" fontAlgn="auto">
              <a:lnSpc>
                <a:spcPct val="80000"/>
              </a:lnSpc>
              <a:spcBef>
                <a:spcPct val="20000"/>
              </a:spcBef>
              <a:spcAft>
                <a:spcPts val="0"/>
              </a:spcAft>
              <a:buFont typeface="Wingdings" pitchFamily="2" charset="2"/>
              <a:buChar char="Ø"/>
              <a:defRPr/>
            </a:pPr>
            <a:r>
              <a:rPr lang="fr-FR" sz="2200" dirty="0">
                <a:latin typeface="+mn-lt"/>
              </a:rPr>
              <a:t>Affectation des BC aux districts  pilotes,</a:t>
            </a:r>
          </a:p>
          <a:p>
            <a:pPr marL="800100" lvl="1" indent="-342900" fontAlgn="auto">
              <a:lnSpc>
                <a:spcPct val="80000"/>
              </a:lnSpc>
              <a:spcBef>
                <a:spcPct val="20000"/>
              </a:spcBef>
              <a:spcAft>
                <a:spcPts val="0"/>
              </a:spcAft>
              <a:buFont typeface="Wingdings" pitchFamily="2" charset="2"/>
              <a:buChar char="Ø"/>
              <a:defRPr/>
            </a:pPr>
            <a:r>
              <a:rPr lang="fr-FR" sz="2200" smtClean="0">
                <a:latin typeface="+mn-lt"/>
              </a:rPr>
              <a:t>Réalisation, suivi </a:t>
            </a:r>
            <a:r>
              <a:rPr lang="fr-FR" sz="2200" dirty="0">
                <a:latin typeface="+mn-lt"/>
              </a:rPr>
              <a:t>et évaluation des prestations de contrôle,</a:t>
            </a:r>
          </a:p>
          <a:p>
            <a:pPr marL="342900" indent="-342900" fontAlgn="auto">
              <a:lnSpc>
                <a:spcPct val="80000"/>
              </a:lnSpc>
              <a:spcBef>
                <a:spcPct val="20000"/>
              </a:spcBef>
              <a:spcAft>
                <a:spcPts val="0"/>
              </a:spcAft>
              <a:defRPr/>
            </a:pPr>
            <a:r>
              <a:rPr lang="fr-FR" sz="2900" dirty="0">
                <a:latin typeface="+mn-lt"/>
              </a:rPr>
              <a:t>4- Mise au point du cahier d’éligibilité:</a:t>
            </a:r>
            <a:endParaRPr lang="fr-FR" sz="2200" dirty="0">
              <a:latin typeface="+mn-lt"/>
            </a:endParaRPr>
          </a:p>
          <a:p>
            <a:pPr marL="800100" lvl="1" indent="-342900" fontAlgn="auto">
              <a:lnSpc>
                <a:spcPct val="80000"/>
              </a:lnSpc>
              <a:spcBef>
                <a:spcPct val="20000"/>
              </a:spcBef>
              <a:spcAft>
                <a:spcPts val="0"/>
              </a:spcAft>
              <a:buFont typeface="Wingdings" pitchFamily="2" charset="2"/>
              <a:buChar char="Ø"/>
              <a:defRPr/>
            </a:pPr>
            <a:r>
              <a:rPr lang="fr-FR" sz="2200" dirty="0">
                <a:latin typeface="+mn-lt"/>
              </a:rPr>
              <a:t>Intégration des résultats de l’évaluation au cahier d’éligibilité.</a:t>
            </a:r>
          </a:p>
          <a:p>
            <a:pPr marL="342900" indent="-342900" fontAlgn="auto">
              <a:spcBef>
                <a:spcPct val="20000"/>
              </a:spcBef>
              <a:spcAft>
                <a:spcPts val="0"/>
              </a:spcAft>
              <a:defRPr/>
            </a:pPr>
            <a:endParaRPr lang="fr-FR" sz="3200" dirty="0">
              <a:latin typeface="+mn-lt"/>
            </a:endParaRPr>
          </a:p>
          <a:p>
            <a:pPr marL="800100" lvl="1" indent="-342900" fontAlgn="auto">
              <a:spcBef>
                <a:spcPct val="20000"/>
              </a:spcBef>
              <a:spcAft>
                <a:spcPts val="0"/>
              </a:spcAft>
              <a:defRPr/>
            </a:pPr>
            <a:endParaRPr lang="fr-FR" sz="2400" dirty="0">
              <a:latin typeface="+mn-lt"/>
            </a:endParaRPr>
          </a:p>
          <a:p>
            <a:pPr marL="800100" lvl="1" indent="-342900" fontAlgn="auto">
              <a:spcBef>
                <a:spcPct val="20000"/>
              </a:spcBef>
              <a:spcAft>
                <a:spcPts val="0"/>
              </a:spcAft>
              <a:buFont typeface="Wingdings" pitchFamily="2" charset="2"/>
              <a:buChar char="Ø"/>
              <a:defRPr/>
            </a:pPr>
            <a:endParaRPr lang="fr-FR" sz="2800" dirty="0">
              <a:latin typeface="+mn-lt"/>
            </a:endParaRPr>
          </a:p>
          <a:p>
            <a:pPr marL="800100" lvl="1" indent="-342900" fontAlgn="auto">
              <a:spcBef>
                <a:spcPct val="20000"/>
              </a:spcBef>
              <a:spcAft>
                <a:spcPts val="0"/>
              </a:spcAft>
              <a:buFont typeface="Arial" pitchFamily="34" charset="0"/>
              <a:buChar char="•"/>
              <a:defRPr/>
            </a:pPr>
            <a:endParaRPr lang="fr-FR" sz="2200" dirty="0">
              <a:latin typeface="+mn-lt"/>
            </a:endParaRPr>
          </a:p>
        </p:txBody>
      </p:sp>
      <p:sp>
        <p:nvSpPr>
          <p:cNvPr id="5" name="Titre 1"/>
          <p:cNvSpPr txBox="1">
            <a:spLocks/>
          </p:cNvSpPr>
          <p:nvPr/>
        </p:nvSpPr>
        <p:spPr>
          <a:xfrm>
            <a:off x="457200" y="928688"/>
            <a:ext cx="8229600" cy="857250"/>
          </a:xfrm>
          <a:prstGeom prst="rect">
            <a:avLst/>
          </a:prstGeom>
        </p:spPr>
        <p:txBody>
          <a:bodyPr anchor="ctr"/>
          <a:lstStyle/>
          <a:p>
            <a:pPr algn="ctr" fontAlgn="auto">
              <a:spcAft>
                <a:spcPts val="0"/>
              </a:spcAft>
              <a:defRPr/>
            </a:pPr>
            <a:r>
              <a:rPr lang="fr-FR" sz="2000" b="1" dirty="0">
                <a:latin typeface="+mn-lt"/>
              </a:rPr>
              <a:t>IMPLÉMENTATION DU PROCESSUS D’INTRODUCTION DES BUREAUX DE CONTRÔLE POUR LE SECTEUR DES ER </a:t>
            </a:r>
            <a:r>
              <a:rPr lang="fr-FR" sz="2400" b="1" dirty="0">
                <a:latin typeface="+mn-lt"/>
              </a:rPr>
              <a:t>(partie </a:t>
            </a:r>
            <a:r>
              <a:rPr lang="fr-FR" sz="2400" b="1" dirty="0" smtClean="0">
                <a:latin typeface="+mn-lt"/>
              </a:rPr>
              <a:t>2)</a:t>
            </a:r>
            <a:endParaRPr lang="fr-FR" sz="2400" dirty="0">
              <a:latin typeface="+mn-lt"/>
            </a:endParaRPr>
          </a:p>
          <a:p>
            <a:pPr algn="ctr" fontAlgn="auto">
              <a:spcAft>
                <a:spcPts val="0"/>
              </a:spcAft>
              <a:defRPr/>
            </a:pPr>
            <a:r>
              <a:rPr lang="en-US" sz="3200" b="1" dirty="0">
                <a:latin typeface="+mj-lt"/>
                <a:ea typeface="+mj-ea"/>
                <a:cs typeface="+mj-cs"/>
              </a:rPr>
              <a:t> </a:t>
            </a:r>
          </a:p>
        </p:txBody>
      </p:sp>
      <p:sp>
        <p:nvSpPr>
          <p:cNvPr id="4" name="Espace réservé du numéro de diapositive 3"/>
          <p:cNvSpPr>
            <a:spLocks noGrp="1"/>
          </p:cNvSpPr>
          <p:nvPr>
            <p:ph type="sldNum" sz="quarter" idx="12"/>
          </p:nvPr>
        </p:nvSpPr>
        <p:spPr/>
        <p:txBody>
          <a:bodyPr/>
          <a:lstStyle/>
          <a:p>
            <a:pPr>
              <a:defRPr/>
            </a:pPr>
            <a:fld id="{92483F71-D1B9-4902-9BD5-6FAEB1581EF8}"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u contenu 2"/>
          <p:cNvSpPr>
            <a:spLocks noGrp="1"/>
          </p:cNvSpPr>
          <p:nvPr>
            <p:ph idx="1"/>
          </p:nvPr>
        </p:nvSpPr>
        <p:spPr/>
        <p:txBody>
          <a:bodyPr/>
          <a:lstStyle/>
          <a:p>
            <a:pPr algn="just" eaLnBrk="1" hangingPunct="1">
              <a:buFont typeface="Arial" charset="0"/>
              <a:buNone/>
            </a:pPr>
            <a:r>
              <a:rPr lang="fr-FR" dirty="0" smtClean="0"/>
              <a:t>    Il s’agit de la première étape appelée «Phase pilote» du plan d’implémentation du processus d’introduction des </a:t>
            </a:r>
            <a:r>
              <a:rPr lang="fr-FR" dirty="0" smtClean="0"/>
              <a:t>Bureaux </a:t>
            </a:r>
            <a:r>
              <a:rPr lang="fr-FR" dirty="0" smtClean="0"/>
              <a:t>de </a:t>
            </a:r>
            <a:r>
              <a:rPr lang="fr-FR" dirty="0" smtClean="0"/>
              <a:t>Contrôle </a:t>
            </a:r>
            <a:r>
              <a:rPr lang="fr-FR" dirty="0" smtClean="0"/>
              <a:t>pour le contrôle technique des IPV tel qu’il a été recommandé par « l’étude de faisabilité de l’introduction des bureaux de contrôle dans le secteur des ER/EE». </a:t>
            </a:r>
          </a:p>
          <a:p>
            <a:pPr eaLnBrk="1" hangingPunct="1"/>
            <a:endParaRPr lang="fr-FR" dirty="0" smtClean="0"/>
          </a:p>
        </p:txBody>
      </p:sp>
      <p:sp>
        <p:nvSpPr>
          <p:cNvPr id="4" name="Espace réservé du numéro de diapositive 3"/>
          <p:cNvSpPr>
            <a:spLocks noGrp="1"/>
          </p:cNvSpPr>
          <p:nvPr>
            <p:ph type="sldNum" sz="quarter" idx="12"/>
          </p:nvPr>
        </p:nvSpPr>
        <p:spPr/>
        <p:txBody>
          <a:bodyPr/>
          <a:lstStyle/>
          <a:p>
            <a:pPr>
              <a:defRPr/>
            </a:pPr>
            <a:fld id="{67B37B0D-AB28-4553-846E-E93EB08F4832}" type="slidenum">
              <a:rPr lang="en-US" smtClean="0"/>
              <a:pPr>
                <a:defRPr/>
              </a:pPr>
              <a:t>2</a:t>
            </a:fld>
            <a:endParaRPr lang="en-US"/>
          </a:p>
        </p:txBody>
      </p:sp>
      <p:sp>
        <p:nvSpPr>
          <p:cNvPr id="8196" name="Titre 1"/>
          <p:cNvSpPr>
            <a:spLocks noGrp="1"/>
          </p:cNvSpPr>
          <p:nvPr>
            <p:ph type="title"/>
          </p:nvPr>
        </p:nvSpPr>
        <p:spPr>
          <a:xfrm>
            <a:off x="492125" y="423863"/>
            <a:ext cx="8229600" cy="1143000"/>
          </a:xfrm>
        </p:spPr>
        <p:txBody>
          <a:bodyPr/>
          <a:lstStyle/>
          <a:p>
            <a:pPr eaLnBrk="1" hangingPunct="1"/>
            <a:r>
              <a:rPr lang="en-US" sz="3600" b="1" smtClean="0"/>
              <a:t>DANS QUEL CADRE?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000250"/>
            <a:ext cx="8258175" cy="4125913"/>
          </a:xfrm>
        </p:spPr>
        <p:txBody>
          <a:bodyPr rtlCol="0">
            <a:normAutofit fontScale="92500" lnSpcReduction="20000"/>
          </a:bodyPr>
          <a:lstStyle/>
          <a:p>
            <a:pPr algn="just" eaLnBrk="1" fontAlgn="auto" hangingPunct="1">
              <a:spcAft>
                <a:spcPts val="0"/>
              </a:spcAft>
              <a:buFont typeface="Arial" pitchFamily="34" charset="0"/>
              <a:buChar char="•"/>
              <a:defRPr/>
            </a:pPr>
            <a:r>
              <a:rPr lang="fr-FR" dirty="0" smtClean="0"/>
              <a:t>Constat de barrières au développement du marché PV dues notamment aux délais et à la qualité du contrôle des installations; </a:t>
            </a:r>
          </a:p>
          <a:p>
            <a:pPr algn="just" eaLnBrk="1" fontAlgn="auto" hangingPunct="1">
              <a:spcAft>
                <a:spcPts val="0"/>
              </a:spcAft>
              <a:buFont typeface="Arial" pitchFamily="34" charset="0"/>
              <a:buChar char="•"/>
              <a:defRPr/>
            </a:pPr>
            <a:r>
              <a:rPr lang="fr-FR" dirty="0" smtClean="0"/>
              <a:t>Constat d’insuffisances au niveau de la qualité et de la sécurité des installations PV; (enquête réalisée par INES)</a:t>
            </a:r>
          </a:p>
          <a:p>
            <a:pPr algn="just" eaLnBrk="1" fontAlgn="auto" hangingPunct="1">
              <a:spcAft>
                <a:spcPts val="0"/>
              </a:spcAft>
              <a:buFont typeface="Arial" pitchFamily="34" charset="0"/>
              <a:buChar char="•"/>
              <a:defRPr/>
            </a:pPr>
            <a:r>
              <a:rPr lang="fr-FR" dirty="0" smtClean="0"/>
              <a:t>Manque de personnel (STEG et ANME) pour répondre aux besoins de contrôle des installations PV compte tenu de l’évolution du secteur.</a:t>
            </a:r>
          </a:p>
          <a:p>
            <a:pPr eaLnBrk="1" fontAlgn="auto" hangingPunct="1">
              <a:spcAft>
                <a:spcPts val="0"/>
              </a:spcAft>
              <a:buFont typeface="Arial" pitchFamily="34" charset="0"/>
              <a:buChar char="•"/>
              <a:defRPr/>
            </a:pPr>
            <a:endParaRPr lang="fr-FR" dirty="0"/>
          </a:p>
        </p:txBody>
      </p:sp>
      <p:sp>
        <p:nvSpPr>
          <p:cNvPr id="4" name="Titre 1"/>
          <p:cNvSpPr txBox="1">
            <a:spLocks/>
          </p:cNvSpPr>
          <p:nvPr/>
        </p:nvSpPr>
        <p:spPr>
          <a:xfrm>
            <a:off x="457200" y="642938"/>
            <a:ext cx="8229600" cy="1143000"/>
          </a:xfrm>
          <a:prstGeom prst="rect">
            <a:avLst/>
          </a:prstGeom>
        </p:spPr>
        <p:txBody>
          <a:bodyPr anchor="ctr"/>
          <a:lstStyle/>
          <a:p>
            <a:pPr algn="ctr" fontAlgn="auto">
              <a:spcAft>
                <a:spcPts val="0"/>
              </a:spcAft>
              <a:defRPr/>
            </a:pPr>
            <a:r>
              <a:rPr lang="en-US" sz="3200" b="1" dirty="0">
                <a:latin typeface="+mj-lt"/>
                <a:ea typeface="+mj-ea"/>
                <a:cs typeface="+mj-cs"/>
              </a:rPr>
              <a:t>PROBLEMATIQUE ACTUELLE DU CONTRÔLE TECHNIQUE DES IPV</a:t>
            </a:r>
          </a:p>
        </p:txBody>
      </p:sp>
      <p:sp>
        <p:nvSpPr>
          <p:cNvPr id="5" name="Espace réservé du numéro de diapositive 4"/>
          <p:cNvSpPr>
            <a:spLocks noGrp="1"/>
          </p:cNvSpPr>
          <p:nvPr>
            <p:ph type="sldNum" sz="quarter" idx="12"/>
          </p:nvPr>
        </p:nvSpPr>
        <p:spPr/>
        <p:txBody>
          <a:bodyPr/>
          <a:lstStyle/>
          <a:p>
            <a:pPr>
              <a:defRPr/>
            </a:pPr>
            <a:fld id="{1C501FFB-09DD-446D-97CE-4C20A60BCD4B}"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457200" y="692150"/>
            <a:ext cx="8229600" cy="725488"/>
          </a:xfrm>
        </p:spPr>
        <p:txBody>
          <a:bodyPr/>
          <a:lstStyle/>
          <a:p>
            <a:pPr eaLnBrk="1" hangingPunct="1"/>
            <a:r>
              <a:rPr lang="fr-FR" sz="3200" b="1" dirty="0" smtClean="0"/>
              <a:t>BUT  RECHERCHÉ</a:t>
            </a:r>
          </a:p>
        </p:txBody>
      </p:sp>
      <p:sp>
        <p:nvSpPr>
          <p:cNvPr id="3" name="Espace réservé du contenu 2"/>
          <p:cNvSpPr>
            <a:spLocks noGrp="1"/>
          </p:cNvSpPr>
          <p:nvPr>
            <p:ph idx="1"/>
          </p:nvPr>
        </p:nvSpPr>
        <p:spPr>
          <a:xfrm>
            <a:off x="250824" y="1600200"/>
            <a:ext cx="8713663" cy="4525963"/>
          </a:xfrm>
        </p:spPr>
        <p:txBody>
          <a:bodyPr rtlCol="0">
            <a:normAutofit/>
          </a:bodyPr>
          <a:lstStyle/>
          <a:p>
            <a:pPr marL="177800" indent="0" algn="just" eaLnBrk="1" fontAlgn="auto" hangingPunct="1">
              <a:spcAft>
                <a:spcPts val="0"/>
              </a:spcAft>
              <a:buNone/>
              <a:defRPr/>
            </a:pPr>
            <a:r>
              <a:rPr lang="fr-FR" dirty="0" smtClean="0"/>
              <a:t>S’assurer de la bonne </a:t>
            </a:r>
            <a:r>
              <a:rPr lang="fr-FR" b="1" dirty="0" smtClean="0"/>
              <a:t>qualité</a:t>
            </a:r>
            <a:r>
              <a:rPr lang="fr-FR" dirty="0" smtClean="0"/>
              <a:t> des IPV et de la </a:t>
            </a:r>
            <a:r>
              <a:rPr lang="fr-FR" b="1" dirty="0" smtClean="0"/>
              <a:t>sécurité</a:t>
            </a:r>
            <a:r>
              <a:rPr lang="fr-FR" dirty="0" smtClean="0"/>
              <a:t> des personnes et des équipements  tout en veillant à:</a:t>
            </a:r>
          </a:p>
          <a:p>
            <a:pPr marL="725488" indent="-1588" algn="just" eaLnBrk="1" fontAlgn="auto" hangingPunct="1">
              <a:spcAft>
                <a:spcPts val="0"/>
              </a:spcAft>
              <a:buFont typeface="Wingdings" pitchFamily="2" charset="2"/>
              <a:buChar char="Ø"/>
              <a:defRPr/>
            </a:pPr>
            <a:r>
              <a:rPr lang="fr-FR" dirty="0" smtClean="0"/>
              <a:t>Maintenir des </a:t>
            </a:r>
            <a:r>
              <a:rPr lang="fr-FR" b="1" dirty="0" smtClean="0"/>
              <a:t>coûts</a:t>
            </a:r>
            <a:r>
              <a:rPr lang="fr-FR" dirty="0" smtClean="0"/>
              <a:t> d’investissement qui favorisent le développement du secteur </a:t>
            </a:r>
            <a:r>
              <a:rPr lang="fr-FR" dirty="0" smtClean="0"/>
              <a:t>PV;</a:t>
            </a:r>
            <a:endParaRPr lang="fr-FR" dirty="0" smtClean="0"/>
          </a:p>
          <a:p>
            <a:pPr marL="725488" indent="-1588" algn="just" eaLnBrk="1" fontAlgn="auto" hangingPunct="1">
              <a:spcAft>
                <a:spcPts val="0"/>
              </a:spcAft>
              <a:buFont typeface="Wingdings" pitchFamily="2" charset="2"/>
              <a:buChar char="Ø"/>
              <a:defRPr/>
            </a:pPr>
            <a:r>
              <a:rPr lang="fr-FR" dirty="0" smtClean="0"/>
              <a:t>Réduire les </a:t>
            </a:r>
            <a:r>
              <a:rPr lang="fr-FR" b="1" dirty="0" smtClean="0"/>
              <a:t>délais</a:t>
            </a:r>
            <a:r>
              <a:rPr lang="fr-FR" dirty="0" smtClean="0"/>
              <a:t> des réceptions techniques</a:t>
            </a:r>
            <a:r>
              <a:rPr lang="fr-FR" dirty="0" smtClean="0"/>
              <a:t>;</a:t>
            </a:r>
          </a:p>
          <a:p>
            <a:pPr marL="725488" indent="-1588" algn="just" eaLnBrk="1" fontAlgn="auto" hangingPunct="1">
              <a:spcAft>
                <a:spcPts val="0"/>
              </a:spcAft>
              <a:buFont typeface="Wingdings" pitchFamily="2" charset="2"/>
              <a:buChar char="Ø"/>
              <a:defRPr/>
            </a:pPr>
            <a:r>
              <a:rPr lang="fr-FR" dirty="0" smtClean="0"/>
              <a:t>Créer de la valeur ajoutée (emploi).</a:t>
            </a:r>
            <a:endParaRPr lang="fr-FR" dirty="0" smtClean="0"/>
          </a:p>
          <a:p>
            <a:pPr algn="just" eaLnBrk="1" fontAlgn="auto" hangingPunct="1">
              <a:spcAft>
                <a:spcPts val="0"/>
              </a:spcAft>
              <a:buFont typeface="Arial" pitchFamily="34" charset="0"/>
              <a:buChar char="•"/>
              <a:defRPr/>
            </a:pPr>
            <a:endParaRPr lang="fr-FR" dirty="0" smtClean="0"/>
          </a:p>
          <a:p>
            <a:pPr algn="just" eaLnBrk="1" fontAlgn="auto" hangingPunct="1">
              <a:spcAft>
                <a:spcPts val="0"/>
              </a:spcAft>
              <a:buFont typeface="Arial" pitchFamily="34" charset="0"/>
              <a:buChar char="•"/>
              <a:defRPr/>
            </a:pPr>
            <a:endParaRPr lang="fr-FR" dirty="0"/>
          </a:p>
        </p:txBody>
      </p:sp>
      <p:sp>
        <p:nvSpPr>
          <p:cNvPr id="5" name="Espace réservé du numéro de diapositive 4"/>
          <p:cNvSpPr>
            <a:spLocks noGrp="1"/>
          </p:cNvSpPr>
          <p:nvPr>
            <p:ph type="sldNum" sz="quarter" idx="12"/>
          </p:nvPr>
        </p:nvSpPr>
        <p:spPr/>
        <p:txBody>
          <a:bodyPr/>
          <a:lstStyle/>
          <a:p>
            <a:pPr>
              <a:defRPr/>
            </a:pPr>
            <a:fld id="{A5053A08-3907-4CC3-BFF1-8B20EED2B9C9}" type="slidenum">
              <a:rPr lang="en-US"/>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428625" y="714375"/>
            <a:ext cx="8229600" cy="1143000"/>
          </a:xfrm>
          <a:prstGeom prst="rect">
            <a:avLst/>
          </a:prstGeom>
        </p:spPr>
        <p:txBody>
          <a:bodyPr anchor="ctr"/>
          <a:lstStyle/>
          <a:p>
            <a:pPr algn="ctr" fontAlgn="auto">
              <a:spcAft>
                <a:spcPts val="0"/>
              </a:spcAft>
              <a:defRPr/>
            </a:pPr>
            <a:r>
              <a:rPr lang="en-US" sz="3200" b="1" dirty="0" err="1">
                <a:latin typeface="+mj-lt"/>
                <a:ea typeface="+mj-ea"/>
                <a:cs typeface="+mj-cs"/>
              </a:rPr>
              <a:t>Analyse</a:t>
            </a:r>
            <a:r>
              <a:rPr lang="en-US" sz="3200" b="1" dirty="0">
                <a:latin typeface="+mj-lt"/>
                <a:ea typeface="+mj-ea"/>
                <a:cs typeface="+mj-cs"/>
              </a:rPr>
              <a:t> de la situation (SWOT)</a:t>
            </a:r>
          </a:p>
        </p:txBody>
      </p:sp>
      <p:sp>
        <p:nvSpPr>
          <p:cNvPr id="1028" name="Espace réservé du contenu 2"/>
          <p:cNvSpPr txBox="1">
            <a:spLocks/>
          </p:cNvSpPr>
          <p:nvPr/>
        </p:nvSpPr>
        <p:spPr bwMode="auto">
          <a:xfrm>
            <a:off x="457200" y="2000250"/>
            <a:ext cx="8258175" cy="4125913"/>
          </a:xfrm>
          <a:prstGeom prst="rect">
            <a:avLst/>
          </a:prstGeom>
          <a:noFill/>
          <a:ln w="9525">
            <a:noFill/>
            <a:miter lim="800000"/>
            <a:headEnd/>
            <a:tailEnd/>
          </a:ln>
        </p:spPr>
        <p:txBody>
          <a:bodyPr/>
          <a:lstStyle/>
          <a:p>
            <a:pPr marL="342900" indent="-342900">
              <a:spcBef>
                <a:spcPct val="20000"/>
              </a:spcBef>
              <a:buFont typeface="Arial" charset="0"/>
              <a:buChar char="•"/>
            </a:pPr>
            <a:endParaRPr lang="fr-FR" sz="3200">
              <a:latin typeface="Calibri" pitchFamily="34" charset="0"/>
            </a:endParaRPr>
          </a:p>
        </p:txBody>
      </p:sp>
      <p:graphicFrame>
        <p:nvGraphicFramePr>
          <p:cNvPr id="1026" name="Object 2"/>
          <p:cNvGraphicFramePr>
            <a:graphicFrameLocks noChangeAspect="1"/>
          </p:cNvGraphicFramePr>
          <p:nvPr/>
        </p:nvGraphicFramePr>
        <p:xfrm>
          <a:off x="500063" y="1785938"/>
          <a:ext cx="8324850" cy="4916487"/>
        </p:xfrm>
        <a:graphic>
          <a:graphicData uri="http://schemas.openxmlformats.org/presentationml/2006/ole">
            <p:oleObj spid="_x0000_s1026" name="Document" r:id="rId3" imgW="11128622" imgH="6578345" progId="Word.Document.12">
              <p:embed/>
            </p:oleObj>
          </a:graphicData>
        </a:graphic>
      </p:graphicFrame>
      <p:sp>
        <p:nvSpPr>
          <p:cNvPr id="5" name="Espace réservé du numéro de diapositive 4"/>
          <p:cNvSpPr>
            <a:spLocks noGrp="1"/>
          </p:cNvSpPr>
          <p:nvPr>
            <p:ph type="sldNum" sz="quarter" idx="12"/>
          </p:nvPr>
        </p:nvSpPr>
        <p:spPr/>
        <p:txBody>
          <a:bodyPr/>
          <a:lstStyle/>
          <a:p>
            <a:pPr>
              <a:defRPr/>
            </a:pPr>
            <a:fld id="{FB1D6C87-7E8B-49D9-B06A-74508B52B7C1}"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0"/>
            <a:ext cx="8075240" cy="4525963"/>
          </a:xfrm>
        </p:spPr>
        <p:txBody>
          <a:bodyPr rtlCol="0">
            <a:normAutofit lnSpcReduction="10000"/>
          </a:bodyPr>
          <a:lstStyle/>
          <a:p>
            <a:pPr marL="806450" algn="just" eaLnBrk="1" fontAlgn="auto" hangingPunct="1">
              <a:spcAft>
                <a:spcPts val="0"/>
              </a:spcAft>
              <a:buFont typeface="Wingdings" pitchFamily="2" charset="2"/>
              <a:buChar char="§"/>
              <a:defRPr/>
            </a:pPr>
            <a:r>
              <a:rPr lang="fr-FR" dirty="0" smtClean="0"/>
              <a:t>Confirmation de la faisabilité et de l’opportunité de confier le contrôle technique à des Bureaux de Contrôle privés;</a:t>
            </a:r>
          </a:p>
          <a:p>
            <a:pPr marL="806450" algn="just" eaLnBrk="1" fontAlgn="auto" hangingPunct="1">
              <a:spcAft>
                <a:spcPts val="0"/>
              </a:spcAft>
              <a:buFont typeface="Wingdings" pitchFamily="2" charset="2"/>
              <a:buChar char="§"/>
              <a:defRPr/>
            </a:pPr>
            <a:r>
              <a:rPr lang="fr-FR" dirty="0" smtClean="0"/>
              <a:t> Proposition d’un plan d’actions et d’une démarche pour l’introduction des BC dans le secteur du PV;</a:t>
            </a:r>
          </a:p>
          <a:p>
            <a:pPr marL="806450" algn="just" eaLnBrk="1" fontAlgn="auto" hangingPunct="1">
              <a:spcAft>
                <a:spcPts val="0"/>
              </a:spcAft>
              <a:buFont typeface="Wingdings" pitchFamily="2" charset="2"/>
              <a:buChar char="§"/>
              <a:defRPr/>
            </a:pPr>
            <a:r>
              <a:rPr lang="fr-FR" dirty="0" smtClean="0"/>
              <a:t>Un plan d’implémentation du processus d’introduction des BC dans le secteur PV.</a:t>
            </a:r>
          </a:p>
          <a:p>
            <a:pPr marL="533400" algn="just" eaLnBrk="1" fontAlgn="auto" hangingPunct="1">
              <a:spcAft>
                <a:spcPts val="0"/>
              </a:spcAft>
              <a:buFont typeface="Wingdings" pitchFamily="2" charset="2"/>
              <a:buChar char="§"/>
              <a:defRPr/>
            </a:pPr>
            <a:endParaRPr lang="fr-FR" dirty="0" smtClean="0"/>
          </a:p>
          <a:p>
            <a:pPr marL="533400" algn="just" eaLnBrk="1" fontAlgn="auto" hangingPunct="1">
              <a:spcAft>
                <a:spcPts val="0"/>
              </a:spcAft>
              <a:buFont typeface="Arial" pitchFamily="34" charset="0"/>
              <a:buNone/>
              <a:defRPr/>
            </a:pPr>
            <a:endParaRPr lang="fr-FR" dirty="0" smtClean="0"/>
          </a:p>
          <a:p>
            <a:pPr algn="just" eaLnBrk="1" fontAlgn="auto" hangingPunct="1">
              <a:spcAft>
                <a:spcPts val="0"/>
              </a:spcAft>
              <a:buFont typeface="Arial" pitchFamily="34" charset="0"/>
              <a:buChar char="•"/>
              <a:defRPr/>
            </a:pPr>
            <a:endParaRPr lang="fr-FR" dirty="0"/>
          </a:p>
        </p:txBody>
      </p:sp>
      <p:sp>
        <p:nvSpPr>
          <p:cNvPr id="5" name="Titre 1"/>
          <p:cNvSpPr txBox="1">
            <a:spLocks/>
          </p:cNvSpPr>
          <p:nvPr/>
        </p:nvSpPr>
        <p:spPr>
          <a:xfrm>
            <a:off x="457200" y="692150"/>
            <a:ext cx="8229600" cy="725488"/>
          </a:xfrm>
          <a:prstGeom prst="rect">
            <a:avLst/>
          </a:prstGeom>
        </p:spPr>
        <p:txBody>
          <a:bodyPr anchor="ctr">
            <a:normAutofit/>
          </a:bodyPr>
          <a:lstStyle/>
          <a:p>
            <a:pPr algn="ctr" fontAlgn="auto">
              <a:spcAft>
                <a:spcPts val="0"/>
              </a:spcAft>
              <a:defRPr/>
            </a:pPr>
            <a:r>
              <a:rPr lang="fr-FR" sz="2800" b="1" dirty="0">
                <a:latin typeface="+mj-lt"/>
                <a:ea typeface="+mj-ea"/>
                <a:cs typeface="+mj-cs"/>
              </a:rPr>
              <a:t>CONCLUSION DE L’ ETUDÉ DE FAISABILITÉ</a:t>
            </a:r>
          </a:p>
        </p:txBody>
      </p:sp>
      <p:sp>
        <p:nvSpPr>
          <p:cNvPr id="7" name="Espace réservé du numéro de diapositive 6"/>
          <p:cNvSpPr>
            <a:spLocks noGrp="1"/>
          </p:cNvSpPr>
          <p:nvPr>
            <p:ph type="sldNum" sz="quarter" idx="12"/>
          </p:nvPr>
        </p:nvSpPr>
        <p:spPr/>
        <p:txBody>
          <a:bodyPr/>
          <a:lstStyle/>
          <a:p>
            <a:pPr>
              <a:defRPr/>
            </a:pPr>
            <a:fld id="{248D7622-3D9A-4F05-8B61-749813F60811}" type="slidenum">
              <a:rPr lang="en-US"/>
              <a:pPr>
                <a:defRPr/>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rtlCol="0">
            <a:normAutofit fontScale="77500" lnSpcReduction="20000"/>
          </a:bodyPr>
          <a:lstStyle/>
          <a:p>
            <a:pPr marL="628650" algn="just" eaLnBrk="1" fontAlgn="auto" hangingPunct="1">
              <a:spcAft>
                <a:spcPts val="0"/>
              </a:spcAft>
              <a:buFont typeface="Wingdings" pitchFamily="2" charset="2"/>
              <a:buChar char="§"/>
              <a:defRPr/>
            </a:pPr>
            <a:r>
              <a:rPr lang="fr-FR" dirty="0" smtClean="0"/>
              <a:t>Désigner un Comité de Pilotage pour assurer le suivi de mise en œuvre du projet d’externalisation et sa pérennisation future;</a:t>
            </a:r>
          </a:p>
          <a:p>
            <a:pPr marL="628650" algn="just" eaLnBrk="1" fontAlgn="auto" hangingPunct="1">
              <a:spcAft>
                <a:spcPts val="0"/>
              </a:spcAft>
              <a:buFont typeface="Wingdings" pitchFamily="2" charset="2"/>
              <a:buChar char="§"/>
              <a:defRPr/>
            </a:pPr>
            <a:r>
              <a:rPr lang="fr-FR" dirty="0" smtClean="0"/>
              <a:t> Établir un cahier des charges (cahier d’éligibilité) complet et adéquat;</a:t>
            </a:r>
          </a:p>
          <a:p>
            <a:pPr marL="628650" algn="just" eaLnBrk="1" fontAlgn="auto" hangingPunct="1">
              <a:spcAft>
                <a:spcPts val="0"/>
              </a:spcAft>
              <a:buFont typeface="Wingdings" pitchFamily="2" charset="2"/>
              <a:buChar char="§"/>
              <a:defRPr/>
            </a:pPr>
            <a:r>
              <a:rPr lang="fr-FR" dirty="0" smtClean="0"/>
              <a:t>Étudier et fixer des tarifs  pour les IPV de puissance inférieure à 60 kW qui permettent d’assurer des services de contrôle de qualité et maintenir le niveau des coûts d’investissement;</a:t>
            </a:r>
          </a:p>
          <a:p>
            <a:pPr marL="628650" algn="just" eaLnBrk="1" fontAlgn="auto" hangingPunct="1">
              <a:spcAft>
                <a:spcPts val="0"/>
              </a:spcAft>
              <a:buFont typeface="Wingdings" pitchFamily="2" charset="2"/>
              <a:buChar char="§"/>
              <a:defRPr/>
            </a:pPr>
            <a:r>
              <a:rPr lang="fr-FR" dirty="0" smtClean="0"/>
              <a:t>Prévoir la formation d’un premier groupe de contrôleurs (avec la collaboration GIZ) en attendant la mise à niveau de centres de formation dans le cadre du projet en cours (ANME/GIZ);</a:t>
            </a:r>
          </a:p>
          <a:p>
            <a:pPr marL="628650" algn="just" eaLnBrk="1" fontAlgn="auto" hangingPunct="1">
              <a:spcAft>
                <a:spcPts val="0"/>
              </a:spcAft>
              <a:buNone/>
              <a:defRPr/>
            </a:pPr>
            <a:endParaRPr lang="fr-FR" dirty="0"/>
          </a:p>
        </p:txBody>
      </p:sp>
      <p:sp>
        <p:nvSpPr>
          <p:cNvPr id="13315" name="Titre 1"/>
          <p:cNvSpPr>
            <a:spLocks noGrp="1"/>
          </p:cNvSpPr>
          <p:nvPr>
            <p:ph type="title"/>
          </p:nvPr>
        </p:nvSpPr>
        <p:spPr>
          <a:xfrm>
            <a:off x="457200" y="692150"/>
            <a:ext cx="8229600" cy="725488"/>
          </a:xfrm>
        </p:spPr>
        <p:txBody>
          <a:bodyPr/>
          <a:lstStyle/>
          <a:p>
            <a:pPr eaLnBrk="1" hangingPunct="1"/>
            <a:r>
              <a:rPr lang="fr-FR" sz="2800" b="1" dirty="0" smtClean="0"/>
              <a:t>PLAN D’ACTIONS</a:t>
            </a:r>
            <a:endParaRPr lang="fr-FR" sz="3200" b="1" dirty="0" smtClean="0"/>
          </a:p>
        </p:txBody>
      </p:sp>
      <p:sp>
        <p:nvSpPr>
          <p:cNvPr id="7" name="Espace réservé du numéro de diapositive 6"/>
          <p:cNvSpPr>
            <a:spLocks noGrp="1"/>
          </p:cNvSpPr>
          <p:nvPr>
            <p:ph type="sldNum" sz="quarter" idx="12"/>
          </p:nvPr>
        </p:nvSpPr>
        <p:spPr/>
        <p:txBody>
          <a:bodyPr/>
          <a:lstStyle/>
          <a:p>
            <a:pPr>
              <a:defRPr/>
            </a:pPr>
            <a:fld id="{544EA2D8-4332-444F-AF96-B55991F3E80C}" type="slidenum">
              <a:rPr lang="en-US"/>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rtlCol="0">
            <a:normAutofit fontScale="70000" lnSpcReduction="20000"/>
          </a:bodyPr>
          <a:lstStyle/>
          <a:p>
            <a:pPr marL="628650" eaLnBrk="1" fontAlgn="auto" hangingPunct="1">
              <a:spcAft>
                <a:spcPts val="0"/>
              </a:spcAft>
              <a:buFont typeface="Wingdings" pitchFamily="2" charset="2"/>
              <a:buChar char="§"/>
              <a:defRPr/>
            </a:pPr>
            <a:r>
              <a:rPr lang="fr-FR" dirty="0" smtClean="0"/>
              <a:t>Mettre en œuvre, en première étape, une opération pilote dans la région de Tunis, Sousse et Sfax  et en seconde étape, la généralisation du processus après les mises au point qui seront apportées à la suite de cette opération pilote.</a:t>
            </a:r>
          </a:p>
          <a:p>
            <a:pPr marL="628650" eaLnBrk="1" fontAlgn="auto" hangingPunct="1">
              <a:spcAft>
                <a:spcPts val="0"/>
              </a:spcAft>
              <a:buFont typeface="Wingdings" pitchFamily="2" charset="2"/>
              <a:buChar char="§"/>
              <a:defRPr/>
            </a:pPr>
            <a:r>
              <a:rPr lang="fr-FR" dirty="0" smtClean="0"/>
              <a:t>Mettre en place un système efficace de suivi et d’évaluation de la phase pilote;</a:t>
            </a:r>
          </a:p>
          <a:p>
            <a:pPr marL="628650" eaLnBrk="1" fontAlgn="auto" hangingPunct="1">
              <a:spcAft>
                <a:spcPts val="0"/>
              </a:spcAft>
              <a:buFont typeface="Wingdings" pitchFamily="2" charset="2"/>
              <a:buChar char="§"/>
              <a:defRPr/>
            </a:pPr>
            <a:r>
              <a:rPr lang="fr-FR" dirty="0" smtClean="0"/>
              <a:t>Mettre en œuvre les actions correctives et d’amélioration ( mise au point du cahier d’éligibilité, du manuel de procédures, du programme de formation..) et généraliser le processus;</a:t>
            </a:r>
          </a:p>
          <a:p>
            <a:pPr marL="628650" eaLnBrk="1" fontAlgn="auto" hangingPunct="1">
              <a:spcAft>
                <a:spcPts val="0"/>
              </a:spcAft>
              <a:buFont typeface="Wingdings" pitchFamily="2" charset="2"/>
              <a:buChar char="§"/>
              <a:defRPr/>
            </a:pPr>
            <a:r>
              <a:rPr lang="fr-FR" dirty="0" smtClean="0"/>
              <a:t>Contribuer avec les organismes compétents (MEHAT, TUNAC..) à mettre en place une réglementation pour les installations photovoltaïques.</a:t>
            </a:r>
          </a:p>
        </p:txBody>
      </p:sp>
      <p:sp>
        <p:nvSpPr>
          <p:cNvPr id="6" name="Espace réservé du numéro de diapositive 5"/>
          <p:cNvSpPr>
            <a:spLocks noGrp="1"/>
          </p:cNvSpPr>
          <p:nvPr>
            <p:ph type="sldNum" sz="quarter" idx="12"/>
          </p:nvPr>
        </p:nvSpPr>
        <p:spPr/>
        <p:txBody>
          <a:bodyPr/>
          <a:lstStyle/>
          <a:p>
            <a:pPr>
              <a:defRPr/>
            </a:pPr>
            <a:fld id="{22C6807B-FFF5-4C4D-A42F-B45B92051C63}" type="slidenum">
              <a:rPr lang="en-US"/>
              <a:pPr>
                <a:defRPr/>
              </a:pPr>
              <a:t>8</a:t>
            </a:fld>
            <a:endParaRPr lang="en-US"/>
          </a:p>
        </p:txBody>
      </p:sp>
      <p:sp>
        <p:nvSpPr>
          <p:cNvPr id="14340" name="Titre 1"/>
          <p:cNvSpPr>
            <a:spLocks noGrp="1"/>
          </p:cNvSpPr>
          <p:nvPr>
            <p:ph type="title"/>
          </p:nvPr>
        </p:nvSpPr>
        <p:spPr>
          <a:xfrm>
            <a:off x="457200" y="692150"/>
            <a:ext cx="8229600" cy="725488"/>
          </a:xfrm>
        </p:spPr>
        <p:txBody>
          <a:bodyPr/>
          <a:lstStyle/>
          <a:p>
            <a:pPr eaLnBrk="1" hangingPunct="1"/>
            <a:r>
              <a:rPr lang="fr-FR" sz="2800" b="1" dirty="0" smtClean="0"/>
              <a:t>PLAN D’ACTIONS </a:t>
            </a:r>
            <a:r>
              <a:rPr lang="fr-FR" sz="2000" b="1" dirty="0" smtClean="0"/>
              <a:t>(suite)</a:t>
            </a:r>
            <a:endParaRPr lang="fr-FR" sz="2800" b="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457200" y="642938"/>
            <a:ext cx="8229600" cy="774700"/>
          </a:xfrm>
        </p:spPr>
        <p:txBody>
          <a:bodyPr/>
          <a:lstStyle/>
          <a:p>
            <a:pPr eaLnBrk="1" hangingPunct="1"/>
            <a:r>
              <a:rPr lang="fr-FR" sz="2800" b="1" dirty="0" smtClean="0"/>
              <a:t>Programme de mise en œuvre de la phase pilote </a:t>
            </a:r>
            <a:r>
              <a:rPr lang="fr-FR" sz="2800" dirty="0" smtClean="0"/>
              <a:t>(initial)</a:t>
            </a:r>
          </a:p>
        </p:txBody>
      </p:sp>
      <p:sp>
        <p:nvSpPr>
          <p:cNvPr id="6" name="Espace réservé du numéro de diapositive 5"/>
          <p:cNvSpPr>
            <a:spLocks noGrp="1"/>
          </p:cNvSpPr>
          <p:nvPr>
            <p:ph type="sldNum" sz="quarter" idx="12"/>
          </p:nvPr>
        </p:nvSpPr>
        <p:spPr/>
        <p:txBody>
          <a:bodyPr/>
          <a:lstStyle/>
          <a:p>
            <a:pPr>
              <a:defRPr/>
            </a:pPr>
            <a:fld id="{88A4B6A7-DE39-45CD-956C-E26F2D0F2EEE}" type="slidenum">
              <a:rPr lang="en-US"/>
              <a:pPr>
                <a:defRPr/>
              </a:pPr>
              <a:t>9</a:t>
            </a:fld>
            <a:endParaRPr lang="en-US"/>
          </a:p>
        </p:txBody>
      </p:sp>
      <p:pic>
        <p:nvPicPr>
          <p:cNvPr id="15364" name="Picture 2"/>
          <p:cNvPicPr>
            <a:picLocks noChangeAspect="1" noChangeArrowheads="1"/>
          </p:cNvPicPr>
          <p:nvPr/>
        </p:nvPicPr>
        <p:blipFill>
          <a:blip r:embed="rId2" cstate="print"/>
          <a:srcRect/>
          <a:stretch>
            <a:fillRect/>
          </a:stretch>
        </p:blipFill>
        <p:spPr bwMode="auto">
          <a:xfrm>
            <a:off x="285750" y="1571625"/>
            <a:ext cx="86995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1130</TotalTime>
  <Words>1016</Words>
  <Application>Microsoft Office PowerPoint</Application>
  <PresentationFormat>Affichage à l'écran (4:3)</PresentationFormat>
  <Paragraphs>92</Paragraphs>
  <Slides>16</Slides>
  <Notes>0</Notes>
  <HiddenSlides>0</HiddenSlides>
  <MMClips>0</MMClips>
  <ScaleCrop>false</ScaleCrop>
  <HeadingPairs>
    <vt:vector size="6" baseType="variant">
      <vt:variant>
        <vt:lpstr>Thème</vt:lpstr>
      </vt:variant>
      <vt:variant>
        <vt:i4>1</vt:i4>
      </vt:variant>
      <vt:variant>
        <vt:lpstr>Serveurs OLE incorporés</vt:lpstr>
      </vt:variant>
      <vt:variant>
        <vt:i4>2</vt:i4>
      </vt:variant>
      <vt:variant>
        <vt:lpstr>Titres des diapositives</vt:lpstr>
      </vt:variant>
      <vt:variant>
        <vt:i4>16</vt:i4>
      </vt:variant>
    </vt:vector>
  </HeadingPairs>
  <TitlesOfParts>
    <vt:vector size="19" baseType="lpstr">
      <vt:lpstr>Thème Office</vt:lpstr>
      <vt:lpstr>Document</vt:lpstr>
      <vt:lpstr>Feuille de calcul binaire</vt:lpstr>
      <vt:lpstr>ÉLABORATION DU CAHIER D’ÉLIGIBILITÉ POUR LE CONTRÔLE TECHNIQUE DES IPV </vt:lpstr>
      <vt:lpstr>DANS QUEL CADRE?</vt:lpstr>
      <vt:lpstr>Diapositive 3</vt:lpstr>
      <vt:lpstr>BUT  RECHERCHÉ</vt:lpstr>
      <vt:lpstr>Diapositive 5</vt:lpstr>
      <vt:lpstr>Diapositive 6</vt:lpstr>
      <vt:lpstr>PLAN D’ACTIONS</vt:lpstr>
      <vt:lpstr>PLAN D’ACTIONS (suite)</vt:lpstr>
      <vt:lpstr>Programme de mise en œuvre de la phase pilote (initial)</vt:lpstr>
      <vt:lpstr>Diapositive 10</vt:lpstr>
      <vt:lpstr>Diapositive 11</vt:lpstr>
      <vt:lpstr>Diapositive 12</vt:lpstr>
      <vt:lpstr>Diapositive 13</vt:lpstr>
      <vt:lpstr>OBJECTIF DE L’ATELIER DE CONCERTATION</vt:lpstr>
      <vt:lpstr>Diapositive 15</vt:lpstr>
      <vt:lpstr>Diapositive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S.Zaghdidi</dc:creator>
  <cp:lastModifiedBy>KHALED</cp:lastModifiedBy>
  <cp:revision>56</cp:revision>
  <dcterms:created xsi:type="dcterms:W3CDTF">2015-10-19T09:00:21Z</dcterms:created>
  <dcterms:modified xsi:type="dcterms:W3CDTF">2016-05-30T22:29:11Z</dcterms:modified>
</cp:coreProperties>
</file>